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803" r:id="rId2"/>
    <p:sldId id="1104" r:id="rId3"/>
    <p:sldId id="1089" r:id="rId4"/>
    <p:sldId id="1102" r:id="rId5"/>
    <p:sldId id="1142" r:id="rId6"/>
    <p:sldId id="1143" r:id="rId7"/>
    <p:sldId id="1105" r:id="rId8"/>
    <p:sldId id="1106" r:id="rId9"/>
    <p:sldId id="1114" r:id="rId10"/>
    <p:sldId id="1107" r:id="rId11"/>
    <p:sldId id="1115" r:id="rId12"/>
    <p:sldId id="1116" r:id="rId13"/>
    <p:sldId id="1054" r:id="rId14"/>
    <p:sldId id="1108" r:id="rId15"/>
    <p:sldId id="1121" r:id="rId16"/>
    <p:sldId id="1117" r:id="rId17"/>
    <p:sldId id="1119" r:id="rId18"/>
    <p:sldId id="1120" r:id="rId19"/>
    <p:sldId id="1122" r:id="rId20"/>
    <p:sldId id="1056" r:id="rId21"/>
    <p:sldId id="1109" r:id="rId22"/>
    <p:sldId id="1126" r:id="rId23"/>
    <p:sldId id="1123" r:id="rId24"/>
    <p:sldId id="1127" r:id="rId25"/>
    <p:sldId id="1128" r:id="rId26"/>
    <p:sldId id="1124" r:id="rId27"/>
    <p:sldId id="1125" r:id="rId28"/>
    <p:sldId id="1129" r:id="rId29"/>
    <p:sldId id="1058" r:id="rId30"/>
    <p:sldId id="1110" r:id="rId31"/>
    <p:sldId id="1130" r:id="rId32"/>
    <p:sldId id="1131" r:id="rId33"/>
    <p:sldId id="1132" r:id="rId34"/>
    <p:sldId id="1133" r:id="rId35"/>
    <p:sldId id="1134" r:id="rId36"/>
    <p:sldId id="1060" r:id="rId37"/>
    <p:sldId id="1111" r:id="rId38"/>
    <p:sldId id="1135" r:id="rId39"/>
    <p:sldId id="1082" r:id="rId40"/>
    <p:sldId id="1139" r:id="rId41"/>
    <p:sldId id="1141" r:id="rId42"/>
    <p:sldId id="1085" r:id="rId43"/>
    <p:sldId id="1140" r:id="rId44"/>
    <p:sldId id="790" r:id="rId45"/>
  </p:sldIdLst>
  <p:sldSz cx="9144000" cy="5143500" type="screen16x9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95DF16-B072-461B-9463-CF28750CB27B}">
          <p14:sldIdLst>
            <p14:sldId id="803"/>
            <p14:sldId id="1104"/>
            <p14:sldId id="1089"/>
            <p14:sldId id="1102"/>
            <p14:sldId id="1142"/>
            <p14:sldId id="1143"/>
            <p14:sldId id="1105"/>
            <p14:sldId id="1106"/>
            <p14:sldId id="1114"/>
            <p14:sldId id="1107"/>
            <p14:sldId id="1115"/>
            <p14:sldId id="1116"/>
            <p14:sldId id="1054"/>
            <p14:sldId id="1108"/>
            <p14:sldId id="1121"/>
            <p14:sldId id="1117"/>
            <p14:sldId id="1119"/>
            <p14:sldId id="1120"/>
            <p14:sldId id="1122"/>
            <p14:sldId id="1056"/>
            <p14:sldId id="1109"/>
            <p14:sldId id="1126"/>
            <p14:sldId id="1123"/>
            <p14:sldId id="1127"/>
            <p14:sldId id="1128"/>
            <p14:sldId id="1124"/>
            <p14:sldId id="1125"/>
            <p14:sldId id="1129"/>
            <p14:sldId id="1058"/>
            <p14:sldId id="1110"/>
            <p14:sldId id="1130"/>
            <p14:sldId id="1131"/>
            <p14:sldId id="1132"/>
            <p14:sldId id="1133"/>
            <p14:sldId id="1134"/>
            <p14:sldId id="1060"/>
            <p14:sldId id="1111"/>
            <p14:sldId id="1135"/>
            <p14:sldId id="1082"/>
            <p14:sldId id="1139"/>
            <p14:sldId id="1141"/>
            <p14:sldId id="1085"/>
            <p14:sldId id="1140"/>
            <p14:sldId id="7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" userDrawn="1">
          <p15:clr>
            <a:srgbClr val="A4A3A4"/>
          </p15:clr>
        </p15:guide>
        <p15:guide id="5" pos="295" userDrawn="1">
          <p15:clr>
            <a:srgbClr val="A4A3A4"/>
          </p15:clr>
        </p15:guide>
        <p15:guide id="6" pos="3787" userDrawn="1">
          <p15:clr>
            <a:srgbClr val="A4A3A4"/>
          </p15:clr>
        </p15:guide>
        <p15:guide id="7" orient="horz" pos="2754" userDrawn="1">
          <p15:clr>
            <a:srgbClr val="A4A3A4"/>
          </p15:clr>
        </p15:guide>
        <p15:guide id="10" pos="204" userDrawn="1">
          <p15:clr>
            <a:srgbClr val="A4A3A4"/>
          </p15:clr>
        </p15:guide>
        <p15:guide id="11" pos="521" userDrawn="1">
          <p15:clr>
            <a:srgbClr val="A4A3A4"/>
          </p15:clr>
        </p15:guide>
        <p15:guide id="12" pos="431" userDrawn="1">
          <p15:clr>
            <a:srgbClr val="A4A3A4"/>
          </p15:clr>
        </p15:guide>
        <p15:guide id="13" orient="horz" pos="486" userDrawn="1">
          <p15:clr>
            <a:srgbClr val="A4A3A4"/>
          </p15:clr>
        </p15:guide>
        <p15:guide id="14" orient="horz" pos="758" userDrawn="1">
          <p15:clr>
            <a:srgbClr val="A4A3A4"/>
          </p15:clr>
        </p15:guide>
        <p15:guide id="15" orient="horz" pos="804" userDrawn="1">
          <p15:clr>
            <a:srgbClr val="A4A3A4"/>
          </p15:clr>
        </p15:guide>
        <p15:guide id="16" orient="horz" pos="10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0CE9C"/>
    <a:srgbClr val="0AB2BA"/>
    <a:srgbClr val="007EB0"/>
    <a:srgbClr val="0C5CA4"/>
    <a:srgbClr val="0076A3"/>
    <a:srgbClr val="1C999C"/>
    <a:srgbClr val="54A20E"/>
    <a:srgbClr val="0E6EC3"/>
    <a:srgbClr val="F2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2" autoAdjust="0"/>
    <p:restoredTop sz="86329" autoAdjust="0"/>
  </p:normalViewPr>
  <p:slideViewPr>
    <p:cSldViewPr>
      <p:cViewPr varScale="1">
        <p:scale>
          <a:sx n="151" d="100"/>
          <a:sy n="151" d="100"/>
        </p:scale>
        <p:origin x="296" y="184"/>
      </p:cViewPr>
      <p:guideLst>
        <p:guide orient="horz" pos="123"/>
        <p:guide pos="295"/>
        <p:guide pos="3787"/>
        <p:guide orient="horz" pos="2754"/>
        <p:guide pos="204"/>
        <p:guide pos="521"/>
        <p:guide pos="431"/>
        <p:guide orient="horz" pos="486"/>
        <p:guide orient="horz" pos="758"/>
        <p:guide orient="horz" pos="804"/>
        <p:guide orient="horz" pos="103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58" d="100"/>
          <a:sy n="158" d="100"/>
        </p:scale>
        <p:origin x="6880" y="216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7FED-F064-4CBC-9BBB-7623E9DD0B85}" type="datetimeFigureOut"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pPr/>
              <a:t>2022. 6. 6.</a:t>
            </a:fld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F09AB-3BE7-4AFB-8DE2-E0024338E384}" type="slidenum"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pPr/>
              <a:t>‹#›</a:t>
            </a:fld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5507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fld id="{7B47AA1E-77FB-43DB-A1EF-13FD4601E1CB}" type="datetimeFigureOut">
              <a:rPr lang="ko-KR" altLang="en-US" smtClean="0"/>
              <a:pPr/>
              <a:t>2022. 6. 6.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fld id="{8D041AF3-492D-4A22-94C2-082532C36E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1069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2016_서울대\02_콘텐츠개발\02_기획\01_과정기획\02_교양강좌\PPT템플릿\2차 수정\[교양강좌,교수강의]PPT템플릿_타입B_수정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F1339-114B-48E9-80FD-0BC2730F81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</p:spPr>
        <p:txBody>
          <a:bodyPr/>
          <a:lstStyle>
            <a:lvl1pPr marL="457200" indent="-457200" eaLnBrk="0" latinLnBrk="0">
              <a:lnSpc>
                <a:spcPct val="125000"/>
              </a:lnSpc>
              <a:buFont typeface="+mj-lt"/>
              <a:buAutoNum type="arabicPeriod"/>
              <a:defRPr sz="2400" b="1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eaLnBrk="0" latinLnBrk="0">
              <a:lnSpc>
                <a:spcPct val="125000"/>
              </a:lnSpc>
              <a:buFontTx/>
              <a:buBlip>
                <a:blip r:embed="rId2"/>
              </a:buBlip>
              <a:defRPr sz="20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eaLnBrk="0" latinLnBrk="0">
              <a:lnSpc>
                <a:spcPct val="125000"/>
              </a:lnSpc>
              <a:buFontTx/>
              <a:buBlip>
                <a:blip r:embed="rId3"/>
              </a:buBlip>
              <a:defRPr sz="18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eaLnBrk="0" latinLnBrk="0">
              <a:lnSpc>
                <a:spcPct val="125000"/>
              </a:lnSpc>
              <a:buFont typeface="Wingdings" panose="05000000000000000000" pitchFamily="2" charset="2"/>
              <a:buChar char="Ø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D8354-A65D-C047-AD81-8FE636BFF63E}"/>
              </a:ext>
            </a:extLst>
          </p:cNvPr>
          <p:cNvSpPr txBox="1"/>
          <p:nvPr userDrawn="1"/>
        </p:nvSpPr>
        <p:spPr>
          <a:xfrm>
            <a:off x="8028384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FD7DC0-0036-4543-B1C3-23A408FDE266}" type="slidenum">
              <a:rPr lang="en-US" sz="1200" smtClean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pPr algn="r"/>
              <a:t>‹#›</a:t>
            </a:fld>
            <a:r>
              <a:rPr lang="en-US" sz="1200" dirty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t> / 43</a:t>
            </a:r>
            <a:endParaRPr lang="en-US" sz="1200" dirty="0">
              <a:solidFill>
                <a:srgbClr val="55111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695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F1339-114B-48E9-80FD-0BC2730F81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</p:spPr>
        <p:txBody>
          <a:bodyPr/>
          <a:lstStyle>
            <a:lvl1pPr marL="457200" indent="-457200" eaLnBrk="0" latinLnBrk="0">
              <a:lnSpc>
                <a:spcPct val="125000"/>
              </a:lnSpc>
              <a:buFont typeface="+mj-lt"/>
              <a:buAutoNum type="arabicPeriod"/>
              <a:defRPr sz="2400" b="1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eaLnBrk="0" latinLnBrk="0">
              <a:lnSpc>
                <a:spcPct val="125000"/>
              </a:lnSpc>
              <a:buFontTx/>
              <a:buBlip>
                <a:blip r:embed="rId2"/>
              </a:buBlip>
              <a:defRPr sz="20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eaLnBrk="0" latinLnBrk="0">
              <a:lnSpc>
                <a:spcPct val="125000"/>
              </a:lnSpc>
              <a:buFontTx/>
              <a:buBlip>
                <a:blip r:embed="rId3"/>
              </a:buBlip>
              <a:defRPr sz="18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eaLnBrk="0" latinLnBrk="0">
              <a:lnSpc>
                <a:spcPct val="125000"/>
              </a:lnSpc>
              <a:buFont typeface="Wingdings" panose="05000000000000000000" pitchFamily="2" charset="2"/>
              <a:buChar char="Ø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5668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fontAlgn="base"/>
            <a:endParaRPr lang="ko-KR" altLang="en-US" b="1" dirty="0">
              <a:solidFill>
                <a:prstClr val="whit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BA45F-1460-4FFC-97F4-6CEAA1B99C18}"/>
              </a:ext>
            </a:extLst>
          </p:cNvPr>
          <p:cNvSpPr txBox="1"/>
          <p:nvPr userDrawn="1"/>
        </p:nvSpPr>
        <p:spPr>
          <a:xfrm>
            <a:off x="335760" y="4835723"/>
            <a:ext cx="64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11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Stuart Russell &amp; Peter </a:t>
            </a:r>
            <a:r>
              <a:rPr kumimoji="1" lang="en-US" altLang="ko-KR" sz="1100" dirty="0" err="1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kumimoji="1" lang="en-US" altLang="ko-KR" sz="11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(2021), Artificial Intelligence: A Modern Approach (4th Edition)</a:t>
            </a:r>
            <a:endParaRPr lang="en-US" sz="1100" dirty="0">
              <a:solidFill>
                <a:srgbClr val="551111"/>
              </a:solidFill>
              <a:latin typeface="Times New Roman" panose="02020603050405020304" pitchFamily="18" charset="0"/>
              <a:ea typeface="HY견고딕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234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940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99"/>
          <a:stretch/>
        </p:blipFill>
        <p:spPr>
          <a:xfrm>
            <a:off x="0" y="0"/>
            <a:ext cx="9144000" cy="6275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62" r:id="rId3"/>
    <p:sldLayoutId id="2147483661" r:id="rId4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9"/>
          <p:cNvSpPr txBox="1">
            <a:spLocks/>
          </p:cNvSpPr>
          <p:nvPr/>
        </p:nvSpPr>
        <p:spPr>
          <a:xfrm>
            <a:off x="467544" y="771550"/>
            <a:ext cx="6258070" cy="63718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/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</a:t>
            </a:r>
          </a:p>
        </p:txBody>
      </p:sp>
      <p:sp>
        <p:nvSpPr>
          <p:cNvPr id="8" name="제목 9"/>
          <p:cNvSpPr txBox="1">
            <a:spLocks/>
          </p:cNvSpPr>
          <p:nvPr/>
        </p:nvSpPr>
        <p:spPr>
          <a:xfrm>
            <a:off x="467544" y="1535795"/>
            <a:ext cx="6120680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</a:t>
            </a:r>
            <a:r>
              <a:rPr lang="ko-KR" altLang="en-US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차시 </a:t>
            </a:r>
            <a:r>
              <a:rPr lang="en-US" altLang="ko-KR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Reinforcement Learning</a:t>
            </a:r>
          </a:p>
        </p:txBody>
      </p:sp>
      <p:sp>
        <p:nvSpPr>
          <p:cNvPr id="10" name="직사각형 8">
            <a:extLst>
              <a:ext uri="{FF2B5EF4-FFF2-40B4-BE49-F238E27FC236}">
                <a16:creationId xmlns:a16="http://schemas.microsoft.com/office/drawing/2014/main" id="{864F5842-D0B0-4993-9B4C-8DFABBD18C65}"/>
              </a:ext>
            </a:extLst>
          </p:cNvPr>
          <p:cNvSpPr/>
          <p:nvPr/>
        </p:nvSpPr>
        <p:spPr>
          <a:xfrm>
            <a:off x="1907704" y="215393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서울대학교 컴퓨터공학부</a:t>
            </a:r>
          </a:p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담당 교수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장병탁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r"/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Seoul National University</a:t>
            </a:r>
          </a:p>
          <a:p>
            <a:pPr algn="r"/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Byoung-Tak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Zhang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4523B7-D783-824A-9C5C-E51BDB65FBED}"/>
              </a:ext>
            </a:extLst>
          </p:cNvPr>
          <p:cNvSpPr/>
          <p:nvPr/>
        </p:nvSpPr>
        <p:spPr>
          <a:xfrm>
            <a:off x="2843808" y="77949"/>
            <a:ext cx="5040560" cy="141368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2800" b="1" dirty="0">
                <a:latin typeface="+mj-lt"/>
              </a:rPr>
              <a:t>22</a:t>
            </a:r>
            <a:r>
              <a:rPr kumimoji="1" lang="ko-KR" altLang="en-US" sz="2800" b="1" dirty="0">
                <a:latin typeface="+mj-lt"/>
              </a:rPr>
              <a:t>년 삼성 </a:t>
            </a:r>
            <a:r>
              <a:rPr kumimoji="1" lang="en-US" altLang="ko-KR" sz="2800" b="1" dirty="0">
                <a:latin typeface="+mj-lt"/>
              </a:rPr>
              <a:t>AI </a:t>
            </a:r>
            <a:r>
              <a:rPr kumimoji="1" lang="ko-KR" altLang="en-US" sz="2800" b="1" dirty="0" err="1">
                <a:latin typeface="+mj-lt"/>
              </a:rPr>
              <a:t>전문가과정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en-US" altLang="ko-KR" sz="2800" b="1" dirty="0">
                <a:latin typeface="+mj-lt"/>
              </a:rPr>
              <a:t>6</a:t>
            </a:r>
            <a:r>
              <a:rPr kumimoji="1" lang="ko-KR" altLang="en-US" sz="2800" b="1" dirty="0">
                <a:latin typeface="+mj-lt"/>
              </a:rPr>
              <a:t>월 </a:t>
            </a:r>
            <a:r>
              <a:rPr kumimoji="1" lang="en-US" altLang="ko-KR" sz="2800" b="1" dirty="0">
                <a:latin typeface="+mj-lt"/>
              </a:rPr>
              <a:t>9</a:t>
            </a:r>
            <a:r>
              <a:rPr kumimoji="1" lang="ko-KR" altLang="en-US" sz="2800" b="1" dirty="0">
                <a:latin typeface="+mj-lt"/>
              </a:rPr>
              <a:t>일 목요일 </a:t>
            </a:r>
            <a:r>
              <a:rPr kumimoji="1" lang="en-US" altLang="ko-KR" sz="2800" b="1" dirty="0">
                <a:latin typeface="+mj-lt"/>
              </a:rPr>
              <a:t>2</a:t>
            </a:r>
            <a:r>
              <a:rPr kumimoji="1" lang="ko-KR" altLang="en-US" sz="2800" b="1" dirty="0">
                <a:latin typeface="+mj-lt"/>
              </a:rPr>
              <a:t>교시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ko-KR" altLang="en-US" sz="2800" b="1" dirty="0" err="1">
                <a:latin typeface="+mj-lt"/>
              </a:rPr>
              <a:t>장병탁</a:t>
            </a:r>
            <a:endParaRPr kumimoji="1" lang="ko-KR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8826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r>
              <a:rPr lang="en-US" dirty="0"/>
              <a:t>.</a:t>
            </a:r>
            <a:r>
              <a:rPr lang="en-US" altLang="ko-KR" dirty="0"/>
              <a:t>1</a:t>
            </a:r>
            <a:r>
              <a:rPr lang="en-US" dirty="0"/>
              <a:t> Learning from Rewards (2</a:t>
            </a:r>
            <a:r>
              <a:rPr lang="en-US" altLang="ko-KR" dirty="0"/>
              <a:t>/4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Reinforcement Learning (RL)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An agent interacts with the world and periodically receives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rewards </a:t>
                </a:r>
                <a:r>
                  <a:rPr lang="en-US" sz="2000" b="0" dirty="0"/>
                  <a:t>(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reinforcements</a:t>
                </a:r>
                <a:r>
                  <a:rPr lang="en-US" sz="2000" b="0" dirty="0"/>
                  <a:t>) that reflect how well it is doing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600" dirty="0"/>
                  <a:t>For example, in case of chess, the reward is </a:t>
                </a:r>
                <a14:m>
                  <m:oMath xmlns:m="http://schemas.openxmlformats.org/officeDocument/2006/math">
                    <m:r>
                      <a:rPr lang="en-US" altLang="ko-Kore-KR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/>
                  <a:t> for winning, </a:t>
                </a:r>
                <a14:m>
                  <m:oMath xmlns:m="http://schemas.openxmlformats.org/officeDocument/2006/math">
                    <m:r>
                      <a:rPr lang="en-US" altLang="ko-Kore-KR" sz="1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/>
                  <a:t> for losing,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ore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ore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600" dirty="0"/>
                  <a:t> for a draw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600" dirty="0"/>
                  <a:t>As long as we can provide the correct reward signal to the agent, </a:t>
                </a:r>
                <a:r>
                  <a:rPr lang="en-US" sz="1600" dirty="0">
                    <a:solidFill>
                      <a:srgbClr val="0000FF"/>
                    </a:solidFill>
                  </a:rPr>
                  <a:t>RL</a:t>
                </a:r>
                <a:r>
                  <a:rPr lang="en-US" sz="1600" dirty="0"/>
                  <a:t> provides a </a:t>
                </a:r>
                <a:r>
                  <a:rPr lang="en-US" sz="1600" dirty="0">
                    <a:solidFill>
                      <a:srgbClr val="0000FF"/>
                    </a:solidFill>
                  </a:rPr>
                  <a:t>very general way</a:t>
                </a:r>
                <a:r>
                  <a:rPr lang="en-US" sz="1600" dirty="0"/>
                  <a:t> to build AI systems (i.e. build </a:t>
                </a:r>
                <a:r>
                  <a:rPr lang="en-US" sz="1600" dirty="0">
                    <a:solidFill>
                      <a:srgbClr val="C00000"/>
                    </a:solidFill>
                  </a:rPr>
                  <a:t>right</a:t>
                </a:r>
                <a:r>
                  <a:rPr lang="en-US" sz="1600" dirty="0"/>
                  <a:t> reward function!)</a:t>
                </a:r>
                <a:endParaRPr lang="en-US" sz="1600" b="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Deep Reinforcement Learning (Deep Learning + RL) Applications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8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arXiv:1312.5602v1 [cs.LG] 19 Dec 2013">
            <a:extLst>
              <a:ext uri="{FF2B5EF4-FFF2-40B4-BE49-F238E27FC236}">
                <a16:creationId xmlns:a16="http://schemas.microsoft.com/office/drawing/2014/main" id="{59CD4B90-45AC-9404-B2DB-F1AF12AE9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91830"/>
            <a:ext cx="1019022" cy="148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Xiv:1312.5602v1 [cs.LG] 19 Dec 2013">
            <a:extLst>
              <a:ext uri="{FF2B5EF4-FFF2-40B4-BE49-F238E27FC236}">
                <a16:creationId xmlns:a16="http://schemas.microsoft.com/office/drawing/2014/main" id="{91C49712-967A-E7F0-E9AF-95A855A0B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935" y="3291829"/>
            <a:ext cx="1019022" cy="148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AI Blog: Multi-Task Robotic Reinforcement Learning at Scale">
            <a:extLst>
              <a:ext uri="{FF2B5EF4-FFF2-40B4-BE49-F238E27FC236}">
                <a16:creationId xmlns:a16="http://schemas.microsoft.com/office/drawing/2014/main" id="{94A06F83-8335-B46E-67A1-CE043963F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967" y="3291828"/>
            <a:ext cx="1982412" cy="148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luribus: Facebook heralds its 'superhuman' poker-playing AI - BBC News">
            <a:extLst>
              <a:ext uri="{FF2B5EF4-FFF2-40B4-BE49-F238E27FC236}">
                <a16:creationId xmlns:a16="http://schemas.microsoft.com/office/drawing/2014/main" id="{E1288AB2-F5F6-06F6-7FC2-FD2AF0102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93" y="3278641"/>
            <a:ext cx="2363463" cy="149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1CC43D-346A-DDF7-DB1B-F0A0EE541BB7}"/>
              </a:ext>
            </a:extLst>
          </p:cNvPr>
          <p:cNvSpPr txBox="1"/>
          <p:nvPr/>
        </p:nvSpPr>
        <p:spPr>
          <a:xfrm>
            <a:off x="734071" y="4801205"/>
            <a:ext cx="2452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latin typeface="Times New Roman" panose="02020603050405020304" pitchFamily="18" charset="0"/>
                <a:ea typeface="HY견고딕" pitchFamily="18" charset="-127"/>
                <a:cs typeface="Times New Roman" panose="02020603050405020304" pitchFamily="18" charset="0"/>
              </a:rPr>
              <a:t>Deep Q-learning (</a:t>
            </a:r>
            <a:r>
              <a:rPr kumimoji="1" lang="en-US" altLang="ko-Kore-KR" sz="1200" dirty="0" err="1">
                <a:latin typeface="Times New Roman" panose="02020603050405020304" pitchFamily="18" charset="0"/>
                <a:ea typeface="HY견고딕" pitchFamily="18" charset="-127"/>
                <a:cs typeface="Times New Roman" panose="02020603050405020304" pitchFamily="18" charset="0"/>
              </a:rPr>
              <a:t>Mnih</a:t>
            </a:r>
            <a:r>
              <a:rPr kumimoji="1" lang="en-US" altLang="ko-Kore-KR" sz="1200" dirty="0">
                <a:latin typeface="Times New Roman" panose="02020603050405020304" pitchFamily="18" charset="0"/>
                <a:ea typeface="HY견고딕" pitchFamily="18" charset="-127"/>
                <a:cs typeface="Times New Roman" panose="02020603050405020304" pitchFamily="18" charset="0"/>
              </a:rPr>
              <a:t> et al., 2013)</a:t>
            </a:r>
            <a:endParaRPr kumimoji="1" lang="ko-Kore-KR" altLang="en-US" sz="1200" dirty="0">
              <a:latin typeface="Times New Roman" panose="02020603050405020304" pitchFamily="18" charset="0"/>
              <a:ea typeface="HY견고딕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CDA5D8-1B7E-0A17-963C-C0EBE28A737B}"/>
              </a:ext>
            </a:extLst>
          </p:cNvPr>
          <p:cNvSpPr txBox="1"/>
          <p:nvPr/>
        </p:nvSpPr>
        <p:spPr>
          <a:xfrm>
            <a:off x="3131841" y="4803998"/>
            <a:ext cx="3020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latin typeface="Times New Roman" panose="02020603050405020304" pitchFamily="18" charset="0"/>
                <a:ea typeface="HY견고딕" pitchFamily="18" charset="-127"/>
                <a:cs typeface="Times New Roman" panose="02020603050405020304" pitchFamily="18" charset="0"/>
              </a:rPr>
              <a:t>Multi-task Robotic RL (</a:t>
            </a:r>
            <a:r>
              <a:rPr kumimoji="1" lang="en-US" altLang="ko-Kore-KR" sz="1200" dirty="0" err="1">
                <a:latin typeface="Times New Roman" panose="02020603050405020304" pitchFamily="18" charset="0"/>
                <a:ea typeface="HY견고딕" pitchFamily="18" charset="-127"/>
                <a:cs typeface="Times New Roman" panose="02020603050405020304" pitchFamily="18" charset="0"/>
              </a:rPr>
              <a:t>Chebotar</a:t>
            </a:r>
            <a:r>
              <a:rPr kumimoji="1" lang="en-US" altLang="ko-Kore-KR" sz="1200" dirty="0">
                <a:latin typeface="Times New Roman" panose="02020603050405020304" pitchFamily="18" charset="0"/>
                <a:ea typeface="HY견고딕" pitchFamily="18" charset="-127"/>
                <a:cs typeface="Times New Roman" panose="02020603050405020304" pitchFamily="18" charset="0"/>
              </a:rPr>
              <a:t> et al., 2021)</a:t>
            </a:r>
            <a:endParaRPr kumimoji="1" lang="ko-Kore-KR" altLang="en-US" sz="1200" dirty="0">
              <a:latin typeface="Times New Roman" panose="02020603050405020304" pitchFamily="18" charset="0"/>
              <a:ea typeface="HY견고딕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45EF93-3E66-74CC-7E85-FBA038BDA39E}"/>
              </a:ext>
            </a:extLst>
          </p:cNvPr>
          <p:cNvSpPr txBox="1"/>
          <p:nvPr/>
        </p:nvSpPr>
        <p:spPr>
          <a:xfrm>
            <a:off x="6037193" y="4802799"/>
            <a:ext cx="2363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latin typeface="Times New Roman" panose="02020603050405020304" pitchFamily="18" charset="0"/>
                <a:ea typeface="HY견고딕" pitchFamily="18" charset="-127"/>
                <a:cs typeface="Times New Roman" panose="02020603050405020304" pitchFamily="18" charset="0"/>
              </a:rPr>
              <a:t>Poker AI (Brown et al., 2017)</a:t>
            </a:r>
            <a:endParaRPr kumimoji="1" lang="ko-Kore-KR" altLang="en-US" sz="1200" dirty="0">
              <a:latin typeface="Times New Roman" panose="02020603050405020304" pitchFamily="18" charset="0"/>
              <a:ea typeface="HY견고딕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115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r>
              <a:rPr lang="en-US" dirty="0"/>
              <a:t>.</a:t>
            </a:r>
            <a:r>
              <a:rPr lang="en-US" altLang="ko-KR" dirty="0"/>
              <a:t>1</a:t>
            </a:r>
            <a:r>
              <a:rPr lang="en-US" dirty="0"/>
              <a:t> Learning from Rewards (3</a:t>
            </a:r>
            <a:r>
              <a:rPr lang="en-US" altLang="ko-KR" dirty="0"/>
              <a:t>/4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Categorization of Reinforcement Learning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Model-based Reinforcement Learning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An agent uses a transition model of the environment.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The model may be </a:t>
                </a:r>
                <a:r>
                  <a:rPr lang="en-US" dirty="0">
                    <a:solidFill>
                      <a:srgbClr val="C00000"/>
                    </a:solidFill>
                  </a:rPr>
                  <a:t>initially unknown </a:t>
                </a:r>
                <a:r>
                  <a:rPr lang="en-US" dirty="0"/>
                  <a:t>or </a:t>
                </a:r>
                <a:r>
                  <a:rPr lang="en-US" dirty="0">
                    <a:solidFill>
                      <a:srgbClr val="C00000"/>
                    </a:solidFill>
                  </a:rPr>
                  <a:t>already be known</a:t>
                </a:r>
                <a:br>
                  <a:rPr lang="en-US" dirty="0"/>
                </a:br>
                <a:r>
                  <a:rPr lang="en-US" dirty="0">
                    <a:solidFill>
                      <a:srgbClr val="0000FF"/>
                    </a:solidFill>
                  </a:rPr>
                  <a:t>e.g. </a:t>
                </a:r>
                <a:r>
                  <a:rPr lang="en-US" dirty="0"/>
                  <a:t>A chess program may know the rules of chess even if it does not know how to choose good move.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In partially observable environments, the transition model is also useful for </a:t>
                </a:r>
                <a:r>
                  <a:rPr lang="en-US" dirty="0">
                    <a:solidFill>
                      <a:srgbClr val="0000FF"/>
                    </a:solidFill>
                  </a:rPr>
                  <a:t>state estimation.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Model-based RL systems often </a:t>
                </a:r>
                <a:r>
                  <a:rPr lang="en-US" dirty="0">
                    <a:solidFill>
                      <a:srgbClr val="0000FF"/>
                    </a:solidFill>
                  </a:rPr>
                  <a:t>learn a utility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defined in terms of the sum of rewards from state </a:t>
                </a:r>
                <a14:m>
                  <m:oMath xmlns:m="http://schemas.openxmlformats.org/officeDocument/2006/math">
                    <m:r>
                      <a:rPr lang="en-US" altLang="ko-Kore-KR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onward.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741" r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690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r>
              <a:rPr lang="en-US" dirty="0"/>
              <a:t>.</a:t>
            </a:r>
            <a:r>
              <a:rPr lang="en-US" altLang="ko-KR" dirty="0"/>
              <a:t>1</a:t>
            </a:r>
            <a:r>
              <a:rPr lang="en-US" dirty="0"/>
              <a:t> Learning from Rewards (4</a:t>
            </a:r>
            <a:r>
              <a:rPr lang="en-US" altLang="ko-KR" dirty="0"/>
              <a:t>/4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Categorization of Reinforcement Learning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Model-free Reinforcement Learning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An agent </a:t>
                </a:r>
                <a:r>
                  <a:rPr lang="en-US" dirty="0">
                    <a:solidFill>
                      <a:srgbClr val="C00000"/>
                    </a:solidFill>
                  </a:rPr>
                  <a:t>neither</a:t>
                </a:r>
                <a:r>
                  <a:rPr lang="en-US" dirty="0"/>
                  <a:t> knows </a:t>
                </a:r>
                <a:r>
                  <a:rPr lang="en-US" dirty="0">
                    <a:solidFill>
                      <a:srgbClr val="C00000"/>
                    </a:solidFill>
                  </a:rPr>
                  <a:t>nor</a:t>
                </a:r>
                <a:r>
                  <a:rPr lang="en-US" dirty="0"/>
                  <a:t> learns a transition model for the environment.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Instead, the agent learns a more </a:t>
                </a:r>
                <a:r>
                  <a:rPr lang="en-US" dirty="0">
                    <a:solidFill>
                      <a:srgbClr val="0000FF"/>
                    </a:solidFill>
                  </a:rPr>
                  <a:t>direct representation</a:t>
                </a:r>
                <a:r>
                  <a:rPr lang="en-US" dirty="0"/>
                  <a:t> of how to behave.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>
                    <a:solidFill>
                      <a:srgbClr val="0000FF"/>
                    </a:solidFill>
                  </a:rPr>
                  <a:t>Action-utility learning</a:t>
                </a:r>
              </a:p>
              <a:p>
                <a:pPr lvl="2">
                  <a:lnSpc>
                    <a:spcPct val="100000"/>
                  </a:lnSpc>
                  <a:buFontTx/>
                  <a:buChar char="-"/>
                </a:pPr>
                <a:r>
                  <a:rPr lang="en-US" dirty="0"/>
                  <a:t>Most common form is </a:t>
                </a:r>
                <a:r>
                  <a:rPr lang="en-US" dirty="0">
                    <a:solidFill>
                      <a:srgbClr val="0000FF"/>
                    </a:solidFill>
                  </a:rPr>
                  <a:t>Q-learning</a:t>
                </a:r>
                <a:r>
                  <a:rPr lang="en-US" dirty="0"/>
                  <a:t>, where the agent learns a Q-function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>
                  <a:lnSpc>
                    <a:spcPct val="100000"/>
                  </a:lnSpc>
                  <a:buFontTx/>
                  <a:buChar char="-"/>
                </a:pPr>
                <a:r>
                  <a:rPr lang="en-US" dirty="0"/>
                  <a:t>Given Q-function (sum of rewards from </a:t>
                </a:r>
                <a14:m>
                  <m:oMath xmlns:m="http://schemas.openxmlformats.org/officeDocument/2006/math">
                    <m:r>
                      <a:rPr lang="en-US" altLang="ko-Kore-KR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ko-Kore-KR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), the agent can choose what to do in state </a:t>
                </a:r>
                <a14:m>
                  <m:oMath xmlns:m="http://schemas.openxmlformats.org/officeDocument/2006/math">
                    <m:r>
                      <a:rPr lang="en-US" altLang="ko-Kore-KR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by finding the action with </a:t>
                </a:r>
                <a:r>
                  <a:rPr lang="en-US" dirty="0">
                    <a:solidFill>
                      <a:srgbClr val="0000FF"/>
                    </a:solidFill>
                  </a:rPr>
                  <a:t>the highest Q-value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>
                    <a:solidFill>
                      <a:srgbClr val="0000FF"/>
                    </a:solidFill>
                  </a:rPr>
                  <a:t>Policy search</a:t>
                </a:r>
              </a:p>
              <a:p>
                <a:pPr lvl="2">
                  <a:lnSpc>
                    <a:spcPct val="100000"/>
                  </a:lnSpc>
                  <a:buFontTx/>
                  <a:buChar char="-"/>
                </a:pPr>
                <a:r>
                  <a:rPr lang="en-US" dirty="0"/>
                  <a:t>The agent learns a policy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maps directly from states to actions.</a:t>
                </a:r>
              </a:p>
              <a:p>
                <a:pPr lvl="2">
                  <a:lnSpc>
                    <a:spcPct val="100000"/>
                  </a:lnSpc>
                  <a:buFontTx/>
                  <a:buChar char="-"/>
                </a:pPr>
                <a:r>
                  <a:rPr lang="en-US" dirty="0"/>
                  <a:t>This is a </a:t>
                </a:r>
                <a:r>
                  <a:rPr lang="en-US" dirty="0">
                    <a:solidFill>
                      <a:srgbClr val="0000FF"/>
                    </a:solidFill>
                  </a:rPr>
                  <a:t>reflex agent.</a:t>
                </a:r>
              </a:p>
              <a:p>
                <a:pPr lvl="2">
                  <a:lnSpc>
                    <a:spcPct val="100000"/>
                  </a:lnSpc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883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17.2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Passive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253085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17.2 Passive Reinforcement Learning (1/6)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Passive learning agent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An agent already has a </a:t>
                </a:r>
                <a:r>
                  <a:rPr lang="en-US" sz="2000" b="0" dirty="0">
                    <a:solidFill>
                      <a:srgbClr val="C00000"/>
                    </a:solidFill>
                  </a:rPr>
                  <a:t>fixed</a:t>
                </a:r>
                <a:r>
                  <a:rPr lang="en-US" sz="2000" b="0" dirty="0"/>
                  <a:t> policy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/>
                  <a:t> that determines its actions.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The agent</a:t>
                </a:r>
                <a:r>
                  <a:rPr lang="en" altLang="ko-Kore-KR" sz="2000" b="0" dirty="0"/>
                  <a:t> is trying to learn the </a:t>
                </a:r>
                <a:r>
                  <a:rPr lang="en" altLang="ko-Kore-KR" sz="2000" b="0" dirty="0">
                    <a:solidFill>
                      <a:srgbClr val="0000FF"/>
                    </a:solidFill>
                  </a:rPr>
                  <a:t>utility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ko-Kore-KR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altLang="ko-Kore-KR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ore-KR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ko-Kore-KR" sz="2000" b="0" dirty="0"/>
                  <a:t>—the expected total discounted reward if policy </a:t>
                </a:r>
                <a14:m>
                  <m:oMath xmlns:m="http://schemas.openxmlformats.org/officeDocument/2006/math">
                    <m:r>
                      <a:rPr lang="en-US" altLang="ko-Kore-KR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 b="0" dirty="0"/>
                  <a:t> i</a:t>
                </a:r>
                <a:r>
                  <a:rPr lang="en" altLang="ko-Kore-KR" sz="2000" b="0" dirty="0"/>
                  <a:t>s executed beginning in state </a:t>
                </a:r>
                <a14:m>
                  <m:oMath xmlns:m="http://schemas.openxmlformats.org/officeDocument/2006/math">
                    <m:r>
                      <a:rPr lang="en-US" altLang="ko-Kore-KR" sz="2000" b="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b="0" dirty="0"/>
                  <a:t>.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Passive learning task is similar to the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policy evaluation</a:t>
                </a:r>
                <a:r>
                  <a:rPr lang="en-US" sz="2000" b="0" dirty="0"/>
                  <a:t> task (part of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policy iteration algorithm</a:t>
                </a:r>
                <a:r>
                  <a:rPr lang="en-US" sz="2000" b="0" dirty="0"/>
                  <a:t>).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sz="2000" b="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What are the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differences</a:t>
                </a:r>
                <a:r>
                  <a:rPr lang="en-US" sz="2000" b="0" dirty="0"/>
                  <a:t> between passive learning and policy evaluation?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Passive learning agent does </a:t>
                </a:r>
                <a:r>
                  <a:rPr lang="en-US" dirty="0">
                    <a:solidFill>
                      <a:srgbClr val="C00000"/>
                    </a:solidFill>
                  </a:rPr>
                  <a:t>not</a:t>
                </a:r>
                <a:r>
                  <a:rPr lang="en-US" dirty="0"/>
                  <a:t> know the transition model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altLang="ko-Kore-KR" dirty="0"/>
                  <a:t>Passive learning agent does </a:t>
                </a:r>
                <a:r>
                  <a:rPr lang="en-US" altLang="ko-Kore-KR" dirty="0">
                    <a:solidFill>
                      <a:srgbClr val="C00000"/>
                    </a:solidFill>
                  </a:rPr>
                  <a:t>not</a:t>
                </a:r>
                <a:r>
                  <a:rPr lang="en-US" altLang="ko-Kore-KR" dirty="0"/>
                  <a:t> know the reward function </a:t>
                </a:r>
                <a14:m>
                  <m:oMath xmlns:m="http://schemas.openxmlformats.org/officeDocument/2006/math">
                    <m:r>
                      <a:rPr lang="en-US" altLang="ko-Kore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ore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ore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ore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ore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ore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ore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223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17.2 Passive Reinforcement Learning (2/6)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Passive learning agent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The optimal policies for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sz="2000" b="0" dirty="0"/>
                  <a:t> world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=−0.04</m:t>
                    </m:r>
                  </m:oMath>
                </a14:m>
                <a:r>
                  <a:rPr lang="en-US" dirty="0"/>
                  <a:t> (nonterminal state)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8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5">
            <a:extLst>
              <a:ext uri="{FF2B5EF4-FFF2-40B4-BE49-F238E27FC236}">
                <a16:creationId xmlns:a16="http://schemas.microsoft.com/office/drawing/2014/main" id="{B2D38D48-A360-6B20-8F96-D32CCE5EE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8" r="2089" b="32732"/>
          <a:stretch/>
        </p:blipFill>
        <p:spPr>
          <a:xfrm>
            <a:off x="251520" y="2427734"/>
            <a:ext cx="6048672" cy="2232248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B526D8F-AA0C-1D34-F16F-C761CFFFD2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9" r="1788"/>
          <a:stretch/>
        </p:blipFill>
        <p:spPr>
          <a:xfrm>
            <a:off x="5356845" y="1150609"/>
            <a:ext cx="3608706" cy="81876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57B2A7A-6A7C-E6E1-D6AE-4417FDC1F0C8}"/>
              </a:ext>
            </a:extLst>
          </p:cNvPr>
          <p:cNvCxnSpPr>
            <a:cxnSpLocks/>
          </p:cNvCxnSpPr>
          <p:nvPr/>
        </p:nvCxnSpPr>
        <p:spPr>
          <a:xfrm flipH="1">
            <a:off x="5148064" y="2067694"/>
            <a:ext cx="360040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754F8C-B5F7-D158-D2BA-851319D8B8A3}"/>
                  </a:ext>
                </a:extLst>
              </p:cNvPr>
              <p:cNvSpPr txBox="1"/>
              <p:nvPr/>
            </p:nvSpPr>
            <p:spPr>
              <a:xfrm>
                <a:off x="6084168" y="3133788"/>
                <a:ext cx="3156120" cy="679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14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</m:ctrlPr>
                        </m:sSupPr>
                        <m:e>
                          <m:r>
                            <a:rPr kumimoji="1" lang="en-US" altLang="ko-Kore-KR" sz="14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𝑈</m:t>
                          </m:r>
                        </m:e>
                        <m:sup>
                          <m:r>
                            <a:rPr kumimoji="1" lang="en-US" altLang="ko-Kore-KR" sz="14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kumimoji="1" lang="en-US" altLang="ko-Kore-KR" sz="14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</m:ctrlPr>
                        </m:dPr>
                        <m:e>
                          <m:r>
                            <a:rPr kumimoji="1" lang="en-US" altLang="ko-Kore-KR" sz="14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𝑠</m:t>
                          </m:r>
                        </m:e>
                      </m:d>
                      <m:r>
                        <a:rPr kumimoji="1" lang="en-US" altLang="ko-Kore-KR" sz="14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=</m:t>
                      </m:r>
                      <m:r>
                        <a:rPr kumimoji="1" lang="en-US" altLang="ko-Kore-KR" sz="14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14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ko-Kore-KR" sz="14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ore-KR" sz="14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𝑡</m:t>
                              </m:r>
                              <m:r>
                                <a:rPr kumimoji="1" lang="en-US" altLang="ko-Kore-KR" sz="14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ore-KR" sz="14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ko-Kore-KR" sz="1400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1400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kumimoji="1" lang="en-US" altLang="ko-Kore-KR" sz="1400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1" lang="en-US" altLang="ko-Kore-KR" sz="14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𝑅</m:t>
                              </m:r>
                              <m:r>
                                <a:rPr kumimoji="1" lang="en-US" altLang="ko-Kore-KR" sz="14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ore-KR" sz="1400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400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ore-KR" sz="1400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ko-Kore-KR" sz="14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,</m:t>
                              </m:r>
                              <m:r>
                                <a:rPr kumimoji="1" lang="en-US" altLang="ko-Kore-KR" sz="14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kumimoji="1" lang="en-US" altLang="ko-Kore-KR" sz="1400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ore-KR" sz="1400" i="1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HY견고딕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1400" i="1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HY견고딕" pitchFamily="18" charset="-127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1400" i="1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HY견고딕" pitchFamily="18" charset="-127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ko-Kore-KR" sz="14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ore-KR" sz="1400" i="1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400" i="1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ore-KR" sz="1400" i="1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𝑡</m:t>
                                  </m:r>
                                  <m:r>
                                    <a:rPr kumimoji="1" lang="en-US" altLang="ko-Kore-KR" sz="1400" b="0" i="1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1" lang="en-US" altLang="ko-Kore-KR" sz="14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ko-Kore-KR" altLang="en-US" sz="1400" dirty="0">
                  <a:ln>
                    <a:noFill/>
                  </a:ln>
                  <a:solidFill>
                    <a:schemeClr val="tx1"/>
                  </a:solidFill>
                  <a:effectLst/>
                  <a:latin typeface="HY견고딕" pitchFamily="18" charset="-127"/>
                  <a:ea typeface="HY견고딕" pitchFamily="18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754F8C-B5F7-D158-D2BA-851319D8B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133788"/>
                <a:ext cx="3156120" cy="679801"/>
              </a:xfrm>
              <a:prstGeom prst="rect">
                <a:avLst/>
              </a:prstGeom>
              <a:blipFill>
                <a:blip r:embed="rId5"/>
                <a:stretch>
                  <a:fillRect t="-96364" b="-15090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11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17.2 Passive Reinforcement Learning (3/6)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56720" cy="37444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Direct utility estimation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" altLang="ko-Kore-KR" sz="1800" b="0" dirty="0"/>
                  <a:t>The utility of a state is defined as </a:t>
                </a:r>
                <a:r>
                  <a:rPr lang="en" altLang="ko-Kore-KR" sz="1800" b="0" dirty="0">
                    <a:solidFill>
                      <a:srgbClr val="0000FF"/>
                    </a:solidFill>
                  </a:rPr>
                  <a:t>the expected total reward</a:t>
                </a:r>
                <a:r>
                  <a:rPr lang="en" altLang="ko-Kore-KR" sz="1800" b="0" dirty="0"/>
                  <a:t> from that state onward (called the expected </a:t>
                </a:r>
                <a:r>
                  <a:rPr lang="en" altLang="ko-Kore-KR" sz="1800" dirty="0">
                    <a:solidFill>
                      <a:srgbClr val="C00000"/>
                    </a:solidFill>
                  </a:rPr>
                  <a:t>reward-to-go</a:t>
                </a:r>
                <a:r>
                  <a:rPr lang="en" altLang="ko-Kore-KR" sz="1800" b="0" dirty="0"/>
                  <a:t>)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" altLang="ko-Kore-KR" sz="1600" b="0" dirty="0"/>
                  <a:t>In the limit of infinitely many trials, the sample average will converge to the true expectation in equation below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1400" i="1"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</m:ctrlPr>
                        </m:sSupPr>
                        <m:e>
                          <m:r>
                            <a:rPr kumimoji="1" lang="en-US" altLang="ko-Kore-KR" sz="1400" b="0" i="1"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𝑈</m:t>
                          </m:r>
                        </m:e>
                        <m:sup>
                          <m:r>
                            <a:rPr kumimoji="1" lang="en-US" altLang="ko-Kore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kumimoji="1" lang="en-US" altLang="ko-Kore-KR" sz="1400" b="0" i="1"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</m:ctrlPr>
                        </m:dPr>
                        <m:e>
                          <m:r>
                            <a:rPr kumimoji="1" lang="en-US" altLang="ko-Kore-KR" sz="1400" b="0" i="1"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𝑠</m:t>
                          </m:r>
                        </m:e>
                      </m:d>
                      <m:r>
                        <a:rPr kumimoji="1" lang="en-US" altLang="ko-Kore-KR" sz="1400" b="0" i="1">
                          <a:latin typeface="Cambria Math" panose="02040503050406030204" pitchFamily="18" charset="0"/>
                          <a:ea typeface="HY견고딕" pitchFamily="18" charset="-127"/>
                        </a:rPr>
                        <m:t>=</m:t>
                      </m:r>
                      <m:r>
                        <a:rPr kumimoji="1" lang="en-US" altLang="ko-Kore-KR" sz="1400" b="0" i="1">
                          <a:latin typeface="Cambria Math" panose="02040503050406030204" pitchFamily="18" charset="0"/>
                          <a:ea typeface="HY견고딕" pitchFamily="18" charset="-127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1400" b="0" i="1"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ko-Kore-KR" sz="1400" b="0" i="1"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ore-KR" sz="1400" b="0" i="1"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𝑡</m:t>
                              </m:r>
                              <m:r>
                                <a:rPr kumimoji="1" lang="en-US" altLang="ko-Kore-KR" sz="1400" b="0" i="1"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ore-KR" sz="1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ko-Kore-KR" sz="1400" b="0" i="1"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kumimoji="1" lang="en-US" altLang="ko-Kore-KR" sz="1400" b="0" i="1"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1" lang="en-US" altLang="ko-Kore-KR" sz="1400" b="0" i="1"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𝑅</m:t>
                              </m:r>
                              <m:r>
                                <a:rPr kumimoji="1" lang="en-US" altLang="ko-Kore-KR" sz="1400" b="0" i="1"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ore-KR" sz="1400" b="0" i="1"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400" b="0" i="1"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ore-KR" sz="1400" b="0" i="1"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ko-Kore-KR" sz="1400" b="0" i="1"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,</m:t>
                              </m:r>
                              <m:r>
                                <a:rPr kumimoji="1" lang="en-US" altLang="ko-Kore-KR" sz="1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kumimoji="1" lang="en-US" altLang="ko-Kore-KR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ore-KR" sz="1400" i="1">
                                          <a:latin typeface="Cambria Math" panose="02040503050406030204" pitchFamily="18" charset="0"/>
                                          <a:ea typeface="HY견고딕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1400" i="1">
                                          <a:latin typeface="Cambria Math" panose="02040503050406030204" pitchFamily="18" charset="0"/>
                                          <a:ea typeface="HY견고딕" pitchFamily="18" charset="-127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1400" i="1">
                                          <a:latin typeface="Cambria Math" panose="02040503050406030204" pitchFamily="18" charset="0"/>
                                          <a:ea typeface="HY견고딕" pitchFamily="18" charset="-127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ko-Kore-KR" sz="1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ore-KR" sz="1400" i="1"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400" i="1"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ore-KR" sz="1400" i="1"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𝑡</m:t>
                                  </m:r>
                                  <m:r>
                                    <a:rPr kumimoji="1" lang="en-US" altLang="ko-Kore-KR" sz="1400" b="0" i="1"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1" lang="en-US" altLang="ko-Kore-KR" sz="1400" b="0" i="1"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1800" b="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" altLang="ko-Kore-KR" sz="1600" dirty="0"/>
                  <a:t>We have reduced </a:t>
                </a:r>
                <a:r>
                  <a:rPr lang="en" altLang="ko-Kore-KR" sz="1600" dirty="0">
                    <a:solidFill>
                      <a:srgbClr val="C00000"/>
                    </a:solidFill>
                  </a:rPr>
                  <a:t>reinforcement learning </a:t>
                </a:r>
                <a:r>
                  <a:rPr lang="en" altLang="ko-Kore-KR" sz="1600" dirty="0"/>
                  <a:t>to a </a:t>
                </a:r>
                <a:r>
                  <a:rPr lang="en" altLang="ko-Kore-KR" sz="1600" dirty="0">
                    <a:solidFill>
                      <a:srgbClr val="0000FF"/>
                    </a:solidFill>
                  </a:rPr>
                  <a:t>standard supervised learning </a:t>
                </a:r>
                <a:r>
                  <a:rPr lang="en" altLang="ko-Kore-KR" sz="1600" dirty="0"/>
                  <a:t>problem in which each example is a (</a:t>
                </a:r>
                <a:r>
                  <a:rPr lang="en" altLang="ko-Kore-KR" sz="1600" i="1" dirty="0"/>
                  <a:t>state</a:t>
                </a:r>
                <a:r>
                  <a:rPr lang="en" altLang="ko-Kore-KR" sz="1600" dirty="0"/>
                  <a:t>, </a:t>
                </a:r>
                <a:r>
                  <a:rPr lang="en" altLang="ko-Kore-KR" sz="1600" i="1" dirty="0"/>
                  <a:t>reward-to-go</a:t>
                </a:r>
                <a:r>
                  <a:rPr lang="en" altLang="ko-Kore-KR" sz="1600" dirty="0"/>
                  <a:t>)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" altLang="ko-Kore-KR" sz="1600" dirty="0"/>
                  <a:t>But the utility of a state is determined by the reward and the expected utility of the successor states. Specifically, the utility values obey the </a:t>
                </a:r>
                <a:r>
                  <a:rPr lang="en" altLang="ko-Kore-KR" sz="1600" dirty="0">
                    <a:solidFill>
                      <a:srgbClr val="0000FF"/>
                    </a:solidFill>
                  </a:rPr>
                  <a:t>Bellman equations for a fixed policy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i="1"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1400" i="1"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</m:ctrlPr>
                        </m:dPr>
                        <m:e>
                          <m:r>
                            <a:rPr kumimoji="1" lang="en-US" altLang="ko-Kore-KR" sz="1400" i="1"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𝑠</m:t>
                          </m:r>
                        </m:e>
                      </m:d>
                      <m:r>
                        <a:rPr kumimoji="1" lang="en-US" altLang="ko-Kore-KR" sz="1400" i="1">
                          <a:latin typeface="Cambria Math" panose="02040503050406030204" pitchFamily="18" charset="0"/>
                          <a:ea typeface="HY견고딕" pitchFamily="18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ore-KR" sz="1400" i="1" smtClean="0"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ko-Kore-KR" sz="1400" i="1" smtClean="0"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𝑃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(</m:t>
                          </m:r>
                          <m:sSup>
                            <m:sSup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|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𝑠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(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𝑠</m:t>
                          </m:r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))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kumimoji="1" lang="en-US" altLang="ko-Kore-KR" sz="1400" b="0" i="1" smtClean="0"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1400" b="0" i="1" smtClean="0"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𝑠</m:t>
                                  </m:r>
                                  <m:r>
                                    <a:rPr kumimoji="1" lang="en-US" altLang="ko-Kore-KR" sz="1400" b="0" i="1" smtClean="0"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ore-KR" sz="1400" i="1">
                                          <a:latin typeface="Cambria Math" panose="02040503050406030204" pitchFamily="18" charset="0"/>
                                          <a:ea typeface="HY견고딕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ore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kumimoji="1" lang="en-US" altLang="ko-Kore-KR" sz="1400" i="1">
                                          <a:latin typeface="Cambria Math" panose="02040503050406030204" pitchFamily="18" charset="0"/>
                                          <a:ea typeface="HY견고딕" pitchFamily="18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ko-Kore-KR" sz="1400" b="0" i="1" smtClean="0">
                                          <a:latin typeface="Cambria Math" panose="02040503050406030204" pitchFamily="18" charset="0"/>
                                          <a:ea typeface="HY견고딕" pitchFamily="18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ore-KR" sz="1400" b="0" i="1" smtClean="0">
                                          <a:latin typeface="Cambria Math" panose="02040503050406030204" pitchFamily="18" charset="0"/>
                                          <a:ea typeface="HY견고딕" pitchFamily="18" charset="-127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kumimoji="1" lang="en-US" altLang="ko-Kore-KR" sz="1400" b="0" i="1" smtClean="0"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kumimoji="1" lang="en-US" altLang="ko-Kore-KR" sz="1400" b="0" i="1" smtClean="0">
                                          <a:latin typeface="Cambria Math" panose="02040503050406030204" pitchFamily="18" charset="0"/>
                                          <a:ea typeface="HY견고딕" pitchFamily="18" charset="-127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sz="1400" b="0" i="1" smtClean="0">
                                          <a:latin typeface="Cambria Math" panose="02040503050406030204" pitchFamily="18" charset="0"/>
                                          <a:ea typeface="HY견고딕" pitchFamily="18" charset="-127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1" lang="en-US" altLang="ko-Kore-KR" sz="1400" b="0" i="1" smtClean="0">
                                          <a:latin typeface="Cambria Math" panose="02040503050406030204" pitchFamily="18" charset="0"/>
                                          <a:ea typeface="HY견고딕" pitchFamily="18" charset="-127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+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kumimoji="1" lang="en-US" altLang="ko-Kore-KR" sz="1400" i="1"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400" i="1"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kumimoji="1" lang="en-US" altLang="ko-Kore-KR" sz="1400" i="1"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(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𝑠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′)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400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56720" cy="3744416"/>
              </a:xfrm>
              <a:blipFill>
                <a:blip r:embed="rId2"/>
                <a:stretch>
                  <a:fillRect l="-741" r="-444" b="-300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293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17.2 Passive Reinforcement Learning (4/6)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733754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Adaptive dynamic programming (ADP)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b="0" dirty="0"/>
              <a:t>ADP agent</a:t>
            </a:r>
            <a:r>
              <a:rPr lang="en" altLang="ko-Kore-KR" sz="1800" b="0" dirty="0"/>
              <a:t> takes advantage of the constraints among the utilities of the states by </a:t>
            </a:r>
            <a:r>
              <a:rPr lang="en" altLang="ko-Kore-KR" sz="1800" b="0" dirty="0">
                <a:solidFill>
                  <a:srgbClr val="0000FF"/>
                </a:solidFill>
              </a:rPr>
              <a:t>learning the transition model that connects them and </a:t>
            </a:r>
            <a:r>
              <a:rPr lang="en" altLang="ko-Kore-KR" sz="1800" b="0" dirty="0"/>
              <a:t>solving the corresponding Markov decision process (MDP) using </a:t>
            </a:r>
            <a:r>
              <a:rPr lang="en" altLang="ko-Kore-KR" sz="1800" b="0" dirty="0">
                <a:solidFill>
                  <a:srgbClr val="0000FF"/>
                </a:solidFill>
              </a:rPr>
              <a:t>dynamic programming.</a:t>
            </a:r>
            <a:endParaRPr lang="en-US" sz="1800" b="0" dirty="0">
              <a:solidFill>
                <a:srgbClr val="0000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AED2C9-0593-A697-87F7-912AE4A6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81770"/>
            <a:ext cx="3960440" cy="28390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4495C9-0301-D8CB-CF57-026AD2AF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976" y="3537134"/>
            <a:ext cx="4104538" cy="14472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6D7BD1-8512-41CF-1FAF-C4088579C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933" y="1979512"/>
            <a:ext cx="1845435" cy="143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80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17.2 Passive Reinforcement Learning (5/6)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Temporal-difference learning (TD learning)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" altLang="ko-Kore-KR" sz="1800" b="0" dirty="0"/>
                  <a:t>Another way for solving MDP is to use the observed transitions to </a:t>
                </a:r>
                <a:r>
                  <a:rPr lang="en" altLang="ko-Kore-KR" sz="1800" b="0" dirty="0">
                    <a:solidFill>
                      <a:srgbClr val="0000FF"/>
                    </a:solidFill>
                  </a:rPr>
                  <a:t>adjust the utilities</a:t>
                </a:r>
                <a:r>
                  <a:rPr lang="en" altLang="ko-Kore-KR" sz="1800" b="0" dirty="0"/>
                  <a:t> of the </a:t>
                </a:r>
                <a:r>
                  <a:rPr lang="en" altLang="ko-Kore-KR" sz="1800" b="0" dirty="0">
                    <a:solidFill>
                      <a:srgbClr val="0000FF"/>
                    </a:solidFill>
                  </a:rPr>
                  <a:t>observed states</a:t>
                </a:r>
                <a:r>
                  <a:rPr lang="en" altLang="ko-Kore-KR" sz="1800" b="0" dirty="0"/>
                  <a:t> so that they agree with the constraint equations</a:t>
                </a:r>
                <a:endParaRPr lang="en-US" sz="1800" b="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600" dirty="0"/>
                  <a:t>For example, if the transition from </a:t>
                </a:r>
                <a:r>
                  <a:rPr lang="en-US" sz="1600" dirty="0">
                    <a:solidFill>
                      <a:srgbClr val="C00000"/>
                    </a:solidFill>
                  </a:rPr>
                  <a:t>(1,3) </a:t>
                </a:r>
                <a:r>
                  <a:rPr lang="en-US" sz="1600" dirty="0"/>
                  <a:t>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(2,3)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ko-Kore-KR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ore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  <m:r>
                      <a:rPr lang="en-US" altLang="ko-Kore-KR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=−0.04+</m:t>
                    </m:r>
                    <m:sSup>
                      <m:sSupPr>
                        <m:ctrlPr>
                          <a:rPr lang="en-US" altLang="ko-Kore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ko-Kore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ore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ore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,3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600" dirty="0"/>
                  <a:t>More generally: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ko-Kore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ore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ore-KR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ko-Kore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ko-Kore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ore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ore-KR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ore-KR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altLang="ko-Kore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ko-Kore-KR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ore-KR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ore-KR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ore-KR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ko-Kore-KR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ore-KR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altLang="ko-Kore-KR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ore-KR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ore-KR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ore-KR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ore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ore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n-US" altLang="ko-Kore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ore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altLang="ko-Kore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ko-Kore-KR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ore-KR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ore-KR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ore-KR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ore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ore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ore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altLang="ko-Kore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r>
                          <a:rPr lang="en-US" altLang="ko-Kore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ore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ore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7DA284E-F8ED-4D43-BF77-5D2822926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571750"/>
            <a:ext cx="4252030" cy="24874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641A30-B446-E05A-7ADE-BA96E7A5F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2715766"/>
            <a:ext cx="2592288" cy="2022297"/>
          </a:xfrm>
          <a:prstGeom prst="rect">
            <a:avLst/>
          </a:prstGeom>
        </p:spPr>
      </p:pic>
      <p:sp>
        <p:nvSpPr>
          <p:cNvPr id="4" name="줄무늬가 있는 오른쪽 화살표[S] 3">
            <a:extLst>
              <a:ext uri="{FF2B5EF4-FFF2-40B4-BE49-F238E27FC236}">
                <a16:creationId xmlns:a16="http://schemas.microsoft.com/office/drawing/2014/main" id="{4C6C2E0F-F9C7-B6DC-266D-34757940E40E}"/>
              </a:ext>
            </a:extLst>
          </p:cNvPr>
          <p:cNvSpPr/>
          <p:nvPr/>
        </p:nvSpPr>
        <p:spPr>
          <a:xfrm>
            <a:off x="6372200" y="3003798"/>
            <a:ext cx="216024" cy="144016"/>
          </a:xfrm>
          <a:prstGeom prst="stripedRigh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0EBA0A-09AC-53CC-C358-5BED5598FF3E}"/>
              </a:ext>
            </a:extLst>
          </p:cNvPr>
          <p:cNvSpPr/>
          <p:nvPr/>
        </p:nvSpPr>
        <p:spPr>
          <a:xfrm>
            <a:off x="5901207" y="2737252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(1,3)</a:t>
            </a:r>
            <a:endParaRPr lang="ko-Kore-KR" alt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AE15D3-205C-2722-CC78-1ADA8A637E84}"/>
              </a:ext>
            </a:extLst>
          </p:cNvPr>
          <p:cNvSpPr/>
          <p:nvPr/>
        </p:nvSpPr>
        <p:spPr>
          <a:xfrm>
            <a:off x="6502817" y="2737545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(2,3)</a:t>
            </a:r>
            <a:endParaRPr lang="ko-Kore-KR" alt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66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17.2 Passive Reinforcement Learning (6/6)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Temporal-difference learning (TD learning)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endParaRPr lang="en-US" sz="1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612128-F70D-8926-3FEB-329F8118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63638"/>
            <a:ext cx="755962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90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4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"/>
          <p:cNvSpPr txBox="1"/>
          <p:nvPr/>
        </p:nvSpPr>
        <p:spPr>
          <a:xfrm>
            <a:off x="539552" y="1131590"/>
            <a:ext cx="5682006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"/>
          <p:cNvSpPr/>
          <p:nvPr/>
        </p:nvSpPr>
        <p:spPr>
          <a:xfrm>
            <a:off x="0" y="713175"/>
            <a:ext cx="9144000" cy="5143500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1309527" y="65169"/>
            <a:ext cx="5682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Overview</a:t>
            </a:r>
            <a:endParaRPr sz="3200" b="1">
              <a:solidFill>
                <a:srgbClr val="FFFFFF"/>
              </a:solidFill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467544" y="771550"/>
            <a:ext cx="62580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인공지능</a:t>
            </a:r>
            <a:endParaRPr sz="800"/>
          </a:p>
        </p:txBody>
      </p:sp>
      <p:sp>
        <p:nvSpPr>
          <p:cNvPr id="57" name="Google Shape;57;p4"/>
          <p:cNvSpPr txBox="1"/>
          <p:nvPr/>
        </p:nvSpPr>
        <p:spPr>
          <a:xfrm>
            <a:off x="467544" y="1535795"/>
            <a:ext cx="6408712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17차시 : </a:t>
            </a:r>
            <a:r>
              <a:rPr lang="en-US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dirty="0"/>
          </a:p>
        </p:txBody>
      </p:sp>
      <p:sp>
        <p:nvSpPr>
          <p:cNvPr id="58" name="Google Shape;58;p4"/>
          <p:cNvSpPr/>
          <p:nvPr/>
        </p:nvSpPr>
        <p:spPr>
          <a:xfrm>
            <a:off x="1907704" y="2153932"/>
            <a:ext cx="45720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서울대학교 컴퓨터공학부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담당 교수: 장병탁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Seoul National University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Byoung-Tak Zhang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17.3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Active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235581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17.3 Active Reinforcement Learning (1/8)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Active learning agent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" altLang="ko-Kore-KR" sz="2000" b="0" dirty="0"/>
                  <a:t>A </a:t>
                </a:r>
                <a:r>
                  <a:rPr lang="en" altLang="ko-Kore-KR" sz="2000" b="0" dirty="0">
                    <a:solidFill>
                      <a:srgbClr val="0000FF"/>
                    </a:solidFill>
                  </a:rPr>
                  <a:t>passive learning agent </a:t>
                </a:r>
                <a:r>
                  <a:rPr lang="en" altLang="ko-Kore-KR" sz="2000" b="0" dirty="0"/>
                  <a:t>has a </a:t>
                </a:r>
                <a:r>
                  <a:rPr lang="en" altLang="ko-Kore-KR" sz="2000" b="0" dirty="0">
                    <a:solidFill>
                      <a:srgbClr val="C00000"/>
                    </a:solidFill>
                  </a:rPr>
                  <a:t>fixed policy </a:t>
                </a:r>
                <a:r>
                  <a:rPr lang="en" altLang="ko-Kore-KR" sz="2000" b="0" dirty="0"/>
                  <a:t>that determines its behavior.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" altLang="ko-Kore-KR" sz="2000" b="0" dirty="0"/>
                  <a:t>An </a:t>
                </a:r>
                <a:r>
                  <a:rPr lang="en" altLang="ko-Kore-KR" sz="2000" b="0" dirty="0">
                    <a:solidFill>
                      <a:srgbClr val="C00000"/>
                    </a:solidFill>
                  </a:rPr>
                  <a:t>active learning agent </a:t>
                </a:r>
                <a:r>
                  <a:rPr lang="en" altLang="ko-Kore-KR" sz="2000" b="0" dirty="0"/>
                  <a:t>gets to decide what actions to take.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" altLang="ko-Kore-KR" sz="2000" b="0" dirty="0"/>
                  <a:t>Consider ADP agent that how it can be modified to take advantage</a:t>
                </a:r>
                <a:endParaRPr lang="en-US" sz="2000" b="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" altLang="ko-Kore-KR" dirty="0"/>
                  <a:t>The agent will need to learn a complete transition model with outcome probabilities for all actions.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" altLang="ko-Kore-KR" dirty="0"/>
                  <a:t>We need to take into account the fact that the agent has a choice of actions.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" altLang="ko-Kore-KR" dirty="0"/>
                  <a:t>The utilities it needs to learn are those defined by the optimal policy; they obey the </a:t>
                </a:r>
                <a:r>
                  <a:rPr lang="en" altLang="ko-Kore-KR" dirty="0">
                    <a:solidFill>
                      <a:srgbClr val="0000FF"/>
                    </a:solidFill>
                  </a:rPr>
                  <a:t>Bellman equations </a:t>
                </a:r>
                <a:r>
                  <a:rPr lang="en" altLang="ko-Kore-KR" dirty="0"/>
                  <a:t>(</a:t>
                </a:r>
                <a:r>
                  <a:rPr lang="en" altLang="ko-Kore-KR" dirty="0">
                    <a:solidFill>
                      <a:srgbClr val="C00000"/>
                    </a:solidFill>
                  </a:rPr>
                  <a:t>value iteration</a:t>
                </a:r>
                <a:r>
                  <a:rPr lang="en" altLang="ko-Kore-KR" dirty="0"/>
                  <a:t> or </a:t>
                </a:r>
                <a:r>
                  <a:rPr lang="en" altLang="ko-Kore-KR" dirty="0">
                    <a:solidFill>
                      <a:srgbClr val="C00000"/>
                    </a:solidFill>
                  </a:rPr>
                  <a:t>policy iteration</a:t>
                </a:r>
                <a:r>
                  <a:rPr lang="en" altLang="ko-Kore-KR" dirty="0"/>
                  <a:t>)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ore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ore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ore-KR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ko-Kore-KR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ore-KR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ko-Kore-KR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ore-KR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ko-Kore-KR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ore-KR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ore-KR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ko-Kore-KR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′)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" altLang="ko-Kore-KR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741" r="-296" b="-3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953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17.3 Active Reinforcement Learning (2/8)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Active learning agent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" altLang="ko-Kore-KR" sz="2000" b="0" dirty="0"/>
              <a:t>The </a:t>
            </a:r>
            <a:r>
              <a:rPr lang="en" altLang="ko-Kore-KR" sz="2000" b="0" dirty="0">
                <a:solidFill>
                  <a:srgbClr val="C00000"/>
                </a:solidFill>
              </a:rPr>
              <a:t>greedy agent </a:t>
            </a:r>
            <a:r>
              <a:rPr lang="en" altLang="ko-Kore-KR" sz="2000" b="0" dirty="0"/>
              <a:t>does not learn the true utilities or the true optimal policy!</a:t>
            </a:r>
            <a:br>
              <a:rPr lang="en" altLang="ko-Kore-KR" sz="2000" b="0" dirty="0"/>
            </a:br>
            <a:r>
              <a:rPr lang="en" altLang="ko-Kore-KR" sz="2000" b="0" dirty="0"/>
              <a:t>Then, what should it do?</a:t>
            </a:r>
            <a:endParaRPr lang="en" altLang="ko-Kore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05548-F88C-DEFE-2E56-7F65F2511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83" y="1925900"/>
            <a:ext cx="6782650" cy="2878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AECFA-1F40-F560-2659-B83A28F6D72B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32708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17.3 Active Reinforcement Learning (3/8)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700736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Exploration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" altLang="ko-Kore-KR" sz="2000" b="0" dirty="0"/>
                  <a:t>The greedy agent </a:t>
                </a:r>
                <a:r>
                  <a:rPr lang="en" altLang="ko-Kore-KR" sz="2000" b="0" dirty="0">
                    <a:solidFill>
                      <a:srgbClr val="C00000"/>
                    </a:solidFill>
                  </a:rPr>
                  <a:t>overlooks</a:t>
                </a:r>
                <a:r>
                  <a:rPr lang="en" altLang="ko-Kore-KR" sz="2000" b="0" dirty="0"/>
                  <a:t> the fact that actions do more than provide </a:t>
                </a:r>
                <a:r>
                  <a:rPr lang="en-US" altLang="ko-Kore-KR" sz="2000" b="0" i="1" dirty="0">
                    <a:solidFill>
                      <a:srgbClr val="0000FF"/>
                    </a:solidFill>
                  </a:rPr>
                  <a:t>reward.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ore-KR" sz="2000" b="0" dirty="0"/>
                  <a:t>An</a:t>
                </a:r>
                <a:r>
                  <a:rPr lang="en" altLang="ko-Kore-KR" sz="2000" b="0" dirty="0"/>
                  <a:t> agent must make a </a:t>
                </a:r>
                <a:r>
                  <a:rPr lang="en" altLang="ko-Kore-KR" sz="2000" b="0" dirty="0">
                    <a:solidFill>
                      <a:srgbClr val="C00000"/>
                    </a:solidFill>
                  </a:rPr>
                  <a:t>tradeoff</a:t>
                </a:r>
                <a:r>
                  <a:rPr lang="en" altLang="ko-Kore-KR" sz="2000" b="0" dirty="0"/>
                  <a:t> between </a:t>
                </a:r>
                <a:r>
                  <a:rPr lang="en" altLang="ko-Kore-KR" sz="2000" b="0" dirty="0">
                    <a:solidFill>
                      <a:srgbClr val="0000FF"/>
                    </a:solidFill>
                  </a:rPr>
                  <a:t>exploitation</a:t>
                </a:r>
                <a:r>
                  <a:rPr lang="en" altLang="ko-Kore-KR" sz="2000" b="0" dirty="0"/>
                  <a:t> and </a:t>
                </a:r>
                <a:r>
                  <a:rPr lang="en" altLang="ko-Kore-KR" sz="2000" b="0" dirty="0">
                    <a:solidFill>
                      <a:srgbClr val="0000FF"/>
                    </a:solidFill>
                  </a:rPr>
                  <a:t>exploration.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" sz="2000" b="0" dirty="0"/>
                  <a:t>GLIE (Greedy in the Limit of Infinite Exploration)</a:t>
                </a:r>
                <a:endParaRPr lang="en-US" sz="2000" b="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Choose random action at time step </a:t>
                </a:r>
                <a14:m>
                  <m:oMath xmlns:m="http://schemas.openxmlformats.org/officeDocument/2006/math">
                    <m:r>
                      <a:rPr lang="en-US" altLang="ko-Kore-KR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ore-KR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ore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ore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ko-Kore-KR" dirty="0"/>
                  <a:t> (</a:t>
                </a:r>
                <a:r>
                  <a:rPr lang="en-US" altLang="ko-Kore-KR" dirty="0">
                    <a:solidFill>
                      <a:srgbClr val="0000FF"/>
                    </a:solidFill>
                  </a:rPr>
                  <a:t>exploration</a:t>
                </a:r>
                <a:r>
                  <a:rPr lang="en-US" altLang="ko-Kore-KR" dirty="0"/>
                  <a:t>)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Otherwise, follow the greedy policy (</a:t>
                </a:r>
                <a:r>
                  <a:rPr lang="en-US" dirty="0">
                    <a:solidFill>
                      <a:srgbClr val="0000FF"/>
                    </a:solidFill>
                  </a:rPr>
                  <a:t>exploitation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700736" cy="4176464"/>
              </a:xfrm>
              <a:blipFill>
                <a:blip r:embed="rId2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>
            <a:extLst>
              <a:ext uri="{FF2B5EF4-FFF2-40B4-BE49-F238E27FC236}">
                <a16:creationId xmlns:a16="http://schemas.microsoft.com/office/drawing/2014/main" id="{90C3FD1B-1749-0572-16B7-B11073C49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522" y="3219822"/>
            <a:ext cx="2624956" cy="159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24A8C-B01D-ACB3-1AF4-4FA052BD0F55}"/>
              </a:ext>
            </a:extLst>
          </p:cNvPr>
          <p:cNvSpPr txBox="1"/>
          <p:nvPr/>
        </p:nvSpPr>
        <p:spPr>
          <a:xfrm>
            <a:off x="1025606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&lt;</a:t>
            </a:r>
            <a:r>
              <a:rPr lang="ko-KR" alt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출처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Avery Parkinson’ blog: The epsilon-greedy algorithms for reinforcement learning</a:t>
            </a:r>
            <a:endParaRPr 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25010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17.3 Active Reinforcement Learning (4/8)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Exploration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" altLang="ko-Kore-KR" sz="2000" b="0" dirty="0"/>
                  <a:t>Can we do </a:t>
                </a:r>
                <a:r>
                  <a:rPr lang="en-US" altLang="ko-Kore-KR" sz="2000" b="0" dirty="0">
                    <a:solidFill>
                      <a:srgbClr val="0000FF"/>
                    </a:solidFill>
                  </a:rPr>
                  <a:t>better</a:t>
                </a:r>
                <a:r>
                  <a:rPr lang="en-US" altLang="ko-Kore-KR" sz="2000" b="0" dirty="0"/>
                  <a:t> exploration?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dirty="0"/>
                  <a:t>A better approach: </a:t>
                </a:r>
                <a:r>
                  <a:rPr lang="en" altLang="ko-Kore-KR" sz="2000" b="0" dirty="0"/>
                  <a:t>give some </a:t>
                </a:r>
                <a:r>
                  <a:rPr lang="en" altLang="ko-Kore-KR" sz="2000" b="0" dirty="0">
                    <a:solidFill>
                      <a:srgbClr val="0000FF"/>
                    </a:solidFill>
                  </a:rPr>
                  <a:t>weight</a:t>
                </a:r>
                <a:r>
                  <a:rPr lang="en" altLang="ko-Kore-KR" sz="2000" b="0" dirty="0"/>
                  <a:t> to actions that the agent has </a:t>
                </a:r>
                <a:r>
                  <a:rPr lang="en" altLang="ko-Kore-KR" sz="2000" b="0" dirty="0">
                    <a:solidFill>
                      <a:srgbClr val="C00000"/>
                    </a:solidFill>
                  </a:rPr>
                  <a:t>not</a:t>
                </a:r>
                <a:r>
                  <a:rPr lang="en" altLang="ko-Kore-KR" sz="2000" b="0" dirty="0"/>
                  <a:t> tried very often, while tending to avoid actions that are believed to be of </a:t>
                </a:r>
                <a:r>
                  <a:rPr lang="en" altLang="ko-Kore-KR" sz="2000" b="0" dirty="0">
                    <a:solidFill>
                      <a:srgbClr val="C00000"/>
                    </a:solidFill>
                  </a:rPr>
                  <a:t>low</a:t>
                </a:r>
                <a:r>
                  <a:rPr lang="en" altLang="ko-Kore-KR" sz="2000" b="0" dirty="0"/>
                  <a:t> utility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ko-Kore-KR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dirty="0"/>
                  <a:t>: </a:t>
                </a:r>
                <a:r>
                  <a:rPr lang="en-US" sz="1800" b="0" dirty="0">
                    <a:solidFill>
                      <a:srgbClr val="C00000"/>
                    </a:solidFill>
                  </a:rPr>
                  <a:t>optimistic</a:t>
                </a:r>
                <a:r>
                  <a:rPr lang="en-US" sz="1800" b="0" dirty="0"/>
                  <a:t> estimate of the utility (i.e. the expected reward-to-go)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ore-KR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ore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ore-KR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ore-KR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ore-KR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 the number of times action </a:t>
                </a:r>
                <a14:m>
                  <m:oMath xmlns:m="http://schemas.openxmlformats.org/officeDocument/2006/math">
                    <m:r>
                      <a:rPr lang="en-US" altLang="ko-Kore-KR" sz="18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dirty="0"/>
                  <a:t> in state </a:t>
                </a:r>
                <a14:m>
                  <m:oMath xmlns:m="http://schemas.openxmlformats.org/officeDocument/2006/math">
                    <m:r>
                      <a:rPr lang="en-US" altLang="ko-Kore-KR" sz="1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800" b="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ore-KR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ore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ore-KR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ore-KR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ore-KR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ore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ore-KR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ore-KR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ore-KR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altLang="ko-Kore-KR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altLang="ko-Kore-KR" sz="18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ore-KR" sz="1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ore-KR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ore-KR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ore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altLang="ko-Kore-K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ore-K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ore-KR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ore-KR" sz="18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ore-KR" sz="1800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altLang="ko-Kore-KR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endParaRPr lang="en-US" altLang="ko-Kore-KR" sz="1800" b="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800" b="0" dirty="0"/>
                  <a:t>The we can rewrite the update equation with </a:t>
                </a:r>
                <a:r>
                  <a:rPr lang="en-US" sz="1800" b="0" dirty="0">
                    <a:solidFill>
                      <a:srgbClr val="0000FF"/>
                    </a:solidFill>
                  </a:rPr>
                  <a:t>exploration function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ko-Kore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b="0" dirty="0"/>
                  <a:t> as below</a:t>
                </a:r>
                <a:endParaRPr lang="en-US" sz="18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ore-K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ore-KR" sz="1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ko-Kore-KR" sz="18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ko-Kore-KR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ore-KR" sz="18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ore-KR" sz="1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ore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altLang="ko-Kore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ore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ore-KR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ore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altLang="ko-Kore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ore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ore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ko-Kore-KR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ore-KR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ore-KR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altLang="ko-Kore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ko-Kore-KR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ore-KR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ore-KR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ko-Kore-KR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altLang="ko-Kore-KR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ko-Kore-KR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ore-KR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ore-KR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ore-KR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US" altLang="ko-Kore-KR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ore-KR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altLang="ko-Kore-KR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ore-KR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ko-Kore-KR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ore-KR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ore-KR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ore-KR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altLang="ko-Kore-KR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ore-KR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ore-K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ore-KR" sz="18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p>
                                          <m:r>
                                            <a:rPr lang="en-US" altLang="ko-Kore-KR" sz="18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  <m:r>
                                        <a:rPr lang="en-US" altLang="ko-Kore-KR" sz="1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ore-KR" sz="1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ko-Kore-KR" sz="18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US" altLang="ko-Kore-KR" sz="1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altLang="ko-Kore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ore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ko-Kore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ore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ore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ore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ore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890" r="-742" b="-2757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D4E50F-05C5-455A-BA00-F8B523836165}"/>
                  </a:ext>
                </a:extLst>
              </p:cNvPr>
              <p:cNvSpPr txBox="1"/>
              <p:nvPr/>
            </p:nvSpPr>
            <p:spPr>
              <a:xfrm>
                <a:off x="4628863" y="2968084"/>
                <a:ext cx="416032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ore-KR" sz="1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1" lang="en-US" altLang="ko-Kore-KR" sz="14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HY견고딕" pitchFamily="18" charset="-127"/>
                    <a:cs typeface="Times New Roman" panose="02020603050405020304" pitchFamily="18" charset="0"/>
                  </a:rPr>
                  <a:t> is best possible reward (optimistic estimate)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ore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kumimoji="1" lang="en-US" altLang="ko-Kore-KR" sz="14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HY견고딕" pitchFamily="18" charset="-127"/>
                    <a:cs typeface="Times New Roman" panose="02020603050405020304" pitchFamily="18" charset="0"/>
                  </a:rPr>
                  <a:t> is a fixed parameter</a:t>
                </a:r>
              </a:p>
              <a:p>
                <a:r>
                  <a:rPr kumimoji="1" lang="en-US" altLang="ko-Kore-KR" sz="14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HY견고딕" pitchFamily="18" charset="-127"/>
                    <a:cs typeface="Times New Roman" panose="02020603050405020304" pitchFamily="18" charset="0"/>
                  </a:rPr>
                  <a:t>Determine how </a:t>
                </a:r>
                <a:r>
                  <a:rPr kumimoji="1" lang="en-US" altLang="ko-Kore-KR" sz="140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HY견고딕" pitchFamily="18" charset="-127"/>
                    <a:cs typeface="Times New Roman" panose="02020603050405020304" pitchFamily="18" charset="0"/>
                  </a:rPr>
                  <a:t>greed</a:t>
                </a:r>
                <a:r>
                  <a:rPr kumimoji="1" lang="en-US" altLang="ko-Kore-KR" sz="14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HY견고딕" pitchFamily="18" charset="-127"/>
                    <a:cs typeface="Times New Roman" panose="02020603050405020304" pitchFamily="18" charset="0"/>
                  </a:rPr>
                  <a:t> is traded off against </a:t>
                </a:r>
                <a:r>
                  <a:rPr kumimoji="1" lang="en-US" altLang="ko-Kore-KR" sz="140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HY견고딕" pitchFamily="18" charset="-127"/>
                    <a:cs typeface="Times New Roman" panose="02020603050405020304" pitchFamily="18" charset="0"/>
                  </a:rPr>
                  <a:t>curiosity</a:t>
                </a:r>
                <a:endParaRPr kumimoji="1" lang="ko-Kore-KR" altLang="en-US" sz="1400" dirty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HY견고딕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D4E50F-05C5-455A-BA00-F8B523836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863" y="2968084"/>
                <a:ext cx="4160328" cy="738664"/>
              </a:xfrm>
              <a:prstGeom prst="rect">
                <a:avLst/>
              </a:prstGeom>
              <a:blipFill>
                <a:blip r:embed="rId3"/>
                <a:stretch>
                  <a:fillRect l="-608" t="-1695" b="-847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왼쪽 화살표[L] 2">
            <a:extLst>
              <a:ext uri="{FF2B5EF4-FFF2-40B4-BE49-F238E27FC236}">
                <a16:creationId xmlns:a16="http://schemas.microsoft.com/office/drawing/2014/main" id="{4E2530EA-33CC-35FC-82B3-D09B536D92AD}"/>
              </a:ext>
            </a:extLst>
          </p:cNvPr>
          <p:cNvSpPr/>
          <p:nvPr/>
        </p:nvSpPr>
        <p:spPr>
          <a:xfrm>
            <a:off x="4299115" y="3265408"/>
            <a:ext cx="216024" cy="144016"/>
          </a:xfrm>
          <a:prstGeom prst="lef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0156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17.3 Active Reinforcement Learning (5/8)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Exploration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ore-KR" sz="2000" b="0" dirty="0"/>
              <a:t>An agent with exploration shows a rapid convergence toward zero policy loss (unlikely with the greedy approach)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9DA706-D827-6FDA-9F35-6020A7F74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852" y="1954236"/>
            <a:ext cx="5442712" cy="31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64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17.3 Active Reinforcement Learning (6/8)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Safe exploration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In a simulation environment, any accidents give us more information, and we can just hit the reset button.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How about a real world setting? (e.g. robot learning)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800" dirty="0"/>
                  <a:t>In the worst case, the agent enters an </a:t>
                </a:r>
                <a:r>
                  <a:rPr lang="en-US" sz="1800" dirty="0">
                    <a:solidFill>
                      <a:srgbClr val="C00000"/>
                    </a:solidFill>
                  </a:rPr>
                  <a:t>absorbing state</a:t>
                </a:r>
                <a:r>
                  <a:rPr lang="en-US" sz="1800" dirty="0"/>
                  <a:t> where no actions have any effect and no rewards are received.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One of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safe exploration</a:t>
                </a:r>
                <a:r>
                  <a:rPr lang="en-US" sz="2000" b="0" dirty="0"/>
                  <a:t> approaches: </a:t>
                </a:r>
                <a:r>
                  <a:rPr lang="en-US" sz="2000" dirty="0">
                    <a:solidFill>
                      <a:srgbClr val="0000FF"/>
                    </a:solidFill>
                  </a:rPr>
                  <a:t>Bayesian reinforcement learning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800" dirty="0"/>
                  <a:t>Assume a prior probability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over hypotheses </a:t>
                </a:r>
                <a14:m>
                  <m:oMath xmlns:m="http://schemas.openxmlformats.org/officeDocument/2006/math">
                    <m:r>
                      <a:rPr lang="en-US" altLang="ko-Kore-KR" sz="18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 about the true model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800" b="0" dirty="0"/>
                  <a:t>The posterior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dirty="0" err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1" i="0" dirty="0" err="1" smtClean="0">
                        <a:latin typeface="Cambria Math" panose="02040503050406030204" pitchFamily="18" charset="0"/>
                      </a:rPr>
                      <m:t>𝐞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dirty="0"/>
                  <a:t> is obtained by Bayes’ rule (i.e. </a:t>
                </a:r>
                <a14:m>
                  <m:oMath xmlns:m="http://schemas.openxmlformats.org/officeDocument/2006/math">
                    <m:r>
                      <a:rPr lang="en-US" altLang="ko-Kore-KR" sz="18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ore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800" i="1" dirty="0" err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e>
                        <m:r>
                          <a:rPr lang="en-US" altLang="ko-Kore-KR" sz="1800" b="1" dirty="0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</m:d>
                    <m:r>
                      <a:rPr lang="en-US" altLang="ko-Kore-KR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ore-KR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ore-KR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ore-KR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ore-KR" sz="18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ko-Kore-KR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ore-KR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ore-KR" sz="1800" b="1" dirty="0">
                            <a:latin typeface="Cambria Math" panose="02040503050406030204" pitchFamily="18" charset="0"/>
                          </a:rPr>
                          <m:t>𝐞</m:t>
                        </m:r>
                        <m:r>
                          <a:rPr lang="en-US" altLang="ko-Kore-KR" sz="18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ore-KR" sz="18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ore-KR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ore-KR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ore-KR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ore-KR" sz="1800" b="1" dirty="0">
                            <a:latin typeface="Cambria Math" panose="02040503050406030204" pitchFamily="18" charset="0"/>
                          </a:rPr>
                          <m:t>𝐞</m:t>
                        </m:r>
                        <m:r>
                          <a:rPr lang="en-US" altLang="ko-Kore-KR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b="0" dirty="0"/>
                  <a:t>)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800" dirty="0"/>
                  <a:t>The utility obtained by executing policy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in model </a:t>
                </a:r>
                <a14:m>
                  <m:oMath xmlns:m="http://schemas.openxmlformats.org/officeDocument/2006/math">
                    <m:r>
                      <a:rPr lang="en-US" altLang="ko-Kore-KR" sz="18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. Then we have,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ore-KR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ore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ko-Kore-KR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ko-Kore-K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/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ore-KR" sz="1800" b="1" dirty="0"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  <m:sup>
                                  <m:r>
                                    <a:rPr lang="en-US" altLang="ko-Kore-K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741" r="-741" b="-3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857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17.3 Active Reinforcement Learning (7/8)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Temporal-difference Q-learning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Two algorithms of TD learning for active ADP agent: SARSA, Q-learning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800" b="0" dirty="0"/>
                  <a:t>TD learning does </a:t>
                </a:r>
                <a:r>
                  <a:rPr lang="en-US" sz="1800" b="0" dirty="0">
                    <a:solidFill>
                      <a:srgbClr val="C00000"/>
                    </a:solidFill>
                  </a:rPr>
                  <a:t>not</a:t>
                </a:r>
                <a:r>
                  <a:rPr lang="en-US" sz="1800" b="0" dirty="0"/>
                  <a:t> need a transition model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dirty="0"/>
                  <a:t> 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>
                    <a:solidFill>
                      <a:srgbClr val="0000FF"/>
                    </a:solidFill>
                  </a:rPr>
                  <a:t>SARSA</a:t>
                </a:r>
                <a:r>
                  <a:rPr lang="en-US" sz="2000" b="0" dirty="0"/>
                  <a:t> (for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S</a:t>
                </a:r>
                <a:r>
                  <a:rPr lang="en-US" sz="2000" b="0" dirty="0"/>
                  <a:t>tate,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A</a:t>
                </a:r>
                <a:r>
                  <a:rPr lang="en-US" sz="2000" b="0" dirty="0"/>
                  <a:t>ction,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R</a:t>
                </a:r>
                <a:r>
                  <a:rPr lang="en-US" sz="2000" b="0" dirty="0"/>
                  <a:t>eward,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S</a:t>
                </a:r>
                <a:r>
                  <a:rPr lang="en-US" sz="2000" b="0" dirty="0"/>
                  <a:t>tate,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A</a:t>
                </a:r>
                <a:r>
                  <a:rPr lang="en-US" sz="2000" b="0" dirty="0"/>
                  <a:t>ction)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800" b="0" dirty="0"/>
                  <a:t>SARSA updates with the Q-value of the action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b="0" dirty="0"/>
                  <a:t> </a:t>
                </a:r>
                <a:r>
                  <a:rPr lang="en-US" sz="1800" b="0" dirty="0">
                    <a:solidFill>
                      <a:srgbClr val="C00000"/>
                    </a:solidFill>
                  </a:rPr>
                  <a:t>that is actually taken</a:t>
                </a:r>
                <a:r>
                  <a:rPr lang="en-US" sz="1800" b="0" dirty="0"/>
                  <a:t>: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800" b="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800" b="0" dirty="0"/>
                  <a:t>SARSA is an </a:t>
                </a:r>
                <a:r>
                  <a:rPr lang="en-US" sz="1800" b="0" dirty="0">
                    <a:solidFill>
                      <a:srgbClr val="0000FF"/>
                    </a:solidFill>
                  </a:rPr>
                  <a:t>on-policy</a:t>
                </a:r>
                <a:r>
                  <a:rPr lang="en-US" sz="1800" b="0" dirty="0"/>
                  <a:t> algorithm </a:t>
                </a:r>
                <a:r>
                  <a:rPr lang="en-US" altLang="ko-KR" sz="1800" b="0" dirty="0"/>
                  <a:t>(</a:t>
                </a:r>
                <a:r>
                  <a:rPr lang="en-US" altLang="ko-KR" sz="1800" dirty="0"/>
                  <a:t>behavior policy = target policy</a:t>
                </a:r>
                <a:r>
                  <a:rPr lang="en-US" altLang="ko-KR" sz="1800" b="0" dirty="0"/>
                  <a:t>)</a:t>
                </a:r>
                <a:endParaRPr lang="en-US" sz="1800" b="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>
                    <a:solidFill>
                      <a:srgbClr val="0000FF"/>
                    </a:solidFill>
                  </a:rPr>
                  <a:t>Q-learning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800" dirty="0"/>
                  <a:t>Q-learning TD update is calculated whenever </a:t>
                </a:r>
                <a14:m>
                  <m:oMath xmlns:m="http://schemas.openxmlformats.org/officeDocument/2006/math">
                    <m:r>
                      <a:rPr lang="en-US" altLang="ko-Kore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dirty="0"/>
                  <a:t> is executed in </a:t>
                </a:r>
                <a14:m>
                  <m:oMath xmlns:m="http://schemas.openxmlformats.org/officeDocument/2006/math">
                    <m:r>
                      <a:rPr lang="en-US" altLang="ko-Kore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/>
                  <a:t> learning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altLang="ko-Kore-KR" sz="16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ore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ore-KR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ore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ore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ko-Kore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ore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ore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ore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ore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ore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altLang="ko-Kore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ko-Kore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ore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ore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ore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ore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ore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ore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ore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ore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ore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altLang="ko-Kore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ko-Kore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ore-KR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p>
                                  <m:sSupPr>
                                    <m:ctrlPr>
                                      <a:rPr lang="en-US" altLang="ko-Kore-K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ko-Kore-K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r>
                              <a:rPr lang="en-US" altLang="ko-Kore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ko-Kore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ore-K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ore-K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ko-Kore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ko-Kore-K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ore-K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ko-Kore-K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altLang="ko-Kore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ore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ore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ore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ore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ore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ore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180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altLang="ko-Kore-KR" sz="1800" dirty="0"/>
                  <a:t>Q-learning is an </a:t>
                </a:r>
                <a:r>
                  <a:rPr lang="en-US" altLang="ko-Kore-KR" sz="1800" dirty="0">
                    <a:solidFill>
                      <a:srgbClr val="0000FF"/>
                    </a:solidFill>
                  </a:rPr>
                  <a:t>off-policy</a:t>
                </a:r>
                <a:r>
                  <a:rPr lang="en-US" altLang="ko-Kore-KR" sz="1800" dirty="0"/>
                  <a:t> algorithm (</a:t>
                </a:r>
                <a:r>
                  <a:rPr lang="en-US" altLang="ko-Kore-KR" sz="1800" dirty="0">
                    <a:solidFill>
                      <a:srgbClr val="C00000"/>
                    </a:solidFill>
                  </a:rPr>
                  <a:t>not always</a:t>
                </a:r>
                <a:r>
                  <a:rPr lang="en-US" altLang="ko-Kore-KR" sz="1800" dirty="0"/>
                  <a:t> </a:t>
                </a:r>
                <a:r>
                  <a:rPr lang="en-US" altLang="ko-KR" sz="1800" dirty="0"/>
                  <a:t>behavior policy = target policy</a:t>
                </a:r>
                <a:r>
                  <a:rPr lang="en-US" altLang="ko-Kore-KR" sz="1800" dirty="0"/>
                  <a:t>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10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17.3 Active Reinforcement Learning (8/8)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Temporal-difference Q-learning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B4B9CE-8120-0D4A-D08C-29D2A71C6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275606"/>
            <a:ext cx="6480720" cy="3529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6938B-234C-C095-C87B-8DEB40E540D3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E54713-FAED-ED55-EB16-3F4113260747}"/>
                  </a:ext>
                </a:extLst>
              </p:cNvPr>
              <p:cNvSpPr txBox="1"/>
              <p:nvPr/>
            </p:nvSpPr>
            <p:spPr>
              <a:xfrm>
                <a:off x="4801237" y="3217221"/>
                <a:ext cx="3731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HY견고딕" pitchFamily="18" charset="-127"/>
                    <a:cs typeface="Times New Roman" panose="02020603050405020304" pitchFamily="18" charset="0"/>
                  </a:rPr>
                  <a:t>The exploration function </a:t>
                </a:r>
                <a14:m>
                  <m:oMath xmlns:m="http://schemas.openxmlformats.org/officeDocument/2006/math">
                    <m:r>
                      <a:rPr lang="en-US" altLang="ko-Kore-KR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ore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ore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ore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en-US" altLang="ko-Kore-KR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HY견고딕" pitchFamily="18" charset="-127"/>
                    <a:cs typeface="Times New Roman" panose="02020603050405020304" pitchFamily="18" charset="0"/>
                  </a:rPr>
                  <a:t> we have learned</a:t>
                </a:r>
                <a:endParaRPr kumimoji="1" lang="ko-Kore-KR" altLang="en-US" sz="1400" dirty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HY견고딕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E54713-FAED-ED55-EB16-3F4113260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237" y="3217221"/>
                <a:ext cx="3731203" cy="307777"/>
              </a:xfrm>
              <a:prstGeom prst="rect">
                <a:avLst/>
              </a:prstGeom>
              <a:blipFill>
                <a:blip r:embed="rId3"/>
                <a:stretch>
                  <a:fillRect l="-680" t="-4000" r="-340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3D66E58C-6380-9C07-487D-25B805504C4D}"/>
              </a:ext>
            </a:extLst>
          </p:cNvPr>
          <p:cNvSpPr/>
          <p:nvPr/>
        </p:nvSpPr>
        <p:spPr>
          <a:xfrm>
            <a:off x="4530284" y="3301122"/>
            <a:ext cx="216024" cy="144016"/>
          </a:xfrm>
          <a:prstGeom prst="lef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91264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17.4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Generalization in Reinforcement </a:t>
            </a:r>
          </a:p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Learning</a:t>
            </a:r>
          </a:p>
        </p:txBody>
      </p:sp>
    </p:spTree>
    <p:extLst>
      <p:ext uri="{BB962C8B-B14F-4D97-AF65-F5344CB8AC3E}">
        <p14:creationId xmlns:p14="http://schemas.microsoft.com/office/powerpoint/2010/main" val="119791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25EBD61C-A2B8-1945-BE59-2E682BD5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</p:spPr>
        <p:txBody>
          <a:bodyPr/>
          <a:lstStyle/>
          <a:p>
            <a:r>
              <a:rPr lang="en-US" altLang="ko-Kore-KR" dirty="0"/>
              <a:t>Introduction: Reinforcement Learning</a:t>
            </a:r>
            <a:endParaRPr kumimoji="1" lang="ko-Kore-KR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8BA3606-E491-7D47-A8BA-6124D92630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80528" y="699542"/>
            <a:ext cx="9256988" cy="4033267"/>
          </a:xfrm>
        </p:spPr>
        <p:txBody>
          <a:bodyPr/>
          <a:lstStyle/>
          <a:p>
            <a:pPr lvl="1">
              <a:lnSpc>
                <a:spcPts val="24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ko-Kore-KR" sz="1800" b="1" dirty="0"/>
              <a:t>Supervised Learning</a:t>
            </a:r>
            <a:r>
              <a:rPr lang="ko-KR" altLang="en-US" sz="1800" b="1" dirty="0"/>
              <a:t> </a:t>
            </a:r>
            <a:r>
              <a:rPr lang="en" altLang="ko-Kore-KR" sz="1800" dirty="0"/>
              <a:t>(</a:t>
            </a:r>
            <a:r>
              <a:rPr lang="en" altLang="ko-Kore-KR" sz="1800" dirty="0">
                <a:solidFill>
                  <a:srgbClr val="7030A0"/>
                </a:solidFill>
              </a:rPr>
              <a:t>Previous lectures</a:t>
            </a:r>
            <a:r>
              <a:rPr lang="en" altLang="ko-Kore-KR" sz="1800" dirty="0"/>
              <a:t>)</a:t>
            </a:r>
          </a:p>
          <a:p>
            <a:pPr lvl="2">
              <a:lnSpc>
                <a:spcPts val="24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altLang="ko-Kore-KR" dirty="0"/>
              <a:t>With </a:t>
            </a:r>
            <a:r>
              <a:rPr lang="en" altLang="ko-Kore-KR" b="1" dirty="0"/>
              <a:t>supervised learning</a:t>
            </a:r>
            <a:r>
              <a:rPr lang="en" altLang="ko-Kore-KR" dirty="0"/>
              <a:t>, an agent learns by </a:t>
            </a:r>
            <a:r>
              <a:rPr lang="en" altLang="ko-Kore-KR" dirty="0">
                <a:solidFill>
                  <a:srgbClr val="C00000"/>
                </a:solidFill>
              </a:rPr>
              <a:t>passively observing example</a:t>
            </a:r>
            <a:r>
              <a:rPr lang="en" altLang="ko-Kore-KR" dirty="0"/>
              <a:t> </a:t>
            </a:r>
            <a:r>
              <a:rPr lang="en" altLang="ko-Kore-KR" dirty="0">
                <a:solidFill>
                  <a:srgbClr val="C00000"/>
                </a:solidFill>
              </a:rPr>
              <a:t>input/output pairs </a:t>
            </a:r>
            <a:r>
              <a:rPr lang="en" altLang="ko-Kore-KR" dirty="0"/>
              <a:t>provided by a “</a:t>
            </a:r>
            <a:r>
              <a:rPr lang="en" altLang="ko-Kore-KR" dirty="0">
                <a:solidFill>
                  <a:srgbClr val="0000FF"/>
                </a:solidFill>
              </a:rPr>
              <a:t>teacher</a:t>
            </a:r>
            <a:r>
              <a:rPr lang="en" altLang="ko-Kore-KR" dirty="0"/>
              <a:t>.” </a:t>
            </a:r>
          </a:p>
          <a:p>
            <a:pPr lvl="2">
              <a:lnSpc>
                <a:spcPts val="24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altLang="ko-Kore-KR" b="1" dirty="0"/>
              <a:t>Deep learning </a:t>
            </a:r>
            <a:r>
              <a:rPr lang="en-US" altLang="ko-Kore-KR" dirty="0"/>
              <a:t>models also learn this way, including </a:t>
            </a:r>
            <a:r>
              <a:rPr lang="en" altLang="ko-Kore-KR" dirty="0"/>
              <a:t>feedforward neural networks, convolutional neural networks, and recurrent neural networks.</a:t>
            </a:r>
            <a:endParaRPr lang="en-US" altLang="ko-Kore-KR" dirty="0">
              <a:solidFill>
                <a:srgbClr val="0000FF"/>
              </a:solidFill>
            </a:endParaRPr>
          </a:p>
          <a:p>
            <a:pPr lvl="1">
              <a:lnSpc>
                <a:spcPts val="24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ko-Kore-KR" sz="1800" b="1" dirty="0"/>
              <a:t>Reinforcement Learning </a:t>
            </a:r>
            <a:r>
              <a:rPr lang="en" altLang="ko-Kore-KR" dirty="0"/>
              <a:t>(</a:t>
            </a:r>
            <a:r>
              <a:rPr lang="en" altLang="ko-Kore-KR" dirty="0">
                <a:solidFill>
                  <a:schemeClr val="accent3"/>
                </a:solidFill>
              </a:rPr>
              <a:t>This lecture</a:t>
            </a:r>
            <a:r>
              <a:rPr lang="en" altLang="ko-Kore-KR" dirty="0"/>
              <a:t>)</a:t>
            </a:r>
          </a:p>
          <a:p>
            <a:pPr lvl="2">
              <a:lnSpc>
                <a:spcPts val="24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altLang="ko-Kore-KR" dirty="0"/>
              <a:t>In reinforcement learning, the agents can </a:t>
            </a:r>
            <a:r>
              <a:rPr lang="en" altLang="ko-Kore-KR" dirty="0">
                <a:solidFill>
                  <a:srgbClr val="C00000"/>
                </a:solidFill>
              </a:rPr>
              <a:t>actively learn from their own experience, without a teacher, </a:t>
            </a:r>
            <a:r>
              <a:rPr lang="en" altLang="ko-Kore-KR" dirty="0"/>
              <a:t>by considering their own ultimate success or failure.</a:t>
            </a:r>
          </a:p>
          <a:p>
            <a:pPr lvl="2">
              <a:lnSpc>
                <a:spcPts val="24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altLang="ko-Kore-KR" dirty="0"/>
              <a:t>We see how experiencing </a:t>
            </a:r>
            <a:r>
              <a:rPr lang="en" altLang="ko-Kore-KR" dirty="0">
                <a:solidFill>
                  <a:srgbClr val="0000FF"/>
                </a:solidFill>
              </a:rPr>
              <a:t>rewards</a:t>
            </a:r>
            <a:r>
              <a:rPr lang="en" altLang="ko-Kore-KR" dirty="0"/>
              <a:t> and </a:t>
            </a:r>
            <a:r>
              <a:rPr lang="en" altLang="ko-Kore-KR" dirty="0">
                <a:solidFill>
                  <a:srgbClr val="0000FF"/>
                </a:solidFill>
              </a:rPr>
              <a:t>punishments</a:t>
            </a:r>
            <a:r>
              <a:rPr lang="en" altLang="ko-Kore-KR" dirty="0"/>
              <a:t> can teach an agent </a:t>
            </a:r>
            <a:r>
              <a:rPr lang="en" altLang="ko-Kore-KR" dirty="0">
                <a:solidFill>
                  <a:srgbClr val="0000FF"/>
                </a:solidFill>
              </a:rPr>
              <a:t>how to maximize rewards</a:t>
            </a:r>
            <a:r>
              <a:rPr lang="en" altLang="ko-Kore-KR" dirty="0"/>
              <a:t> in the future</a:t>
            </a:r>
          </a:p>
          <a:p>
            <a:pPr lvl="2">
              <a:lnSpc>
                <a:spcPts val="24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altLang="ko-Kore-KR" dirty="0"/>
              <a:t>Passive/Active RL, Generalization in RL, Policy Search, Inverse RL, etc.</a:t>
            </a:r>
          </a:p>
        </p:txBody>
      </p:sp>
    </p:spTree>
    <p:extLst>
      <p:ext uri="{BB962C8B-B14F-4D97-AF65-F5344CB8AC3E}">
        <p14:creationId xmlns:p14="http://schemas.microsoft.com/office/powerpoint/2010/main" val="405983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340696" cy="511200"/>
          </a:xfrm>
        </p:spPr>
        <p:txBody>
          <a:bodyPr/>
          <a:lstStyle/>
          <a:p>
            <a:r>
              <a:rPr lang="en-US" altLang="ko-Kore-KR" dirty="0"/>
              <a:t>17.4 Generalization in Reinforcement Learning (</a:t>
            </a:r>
            <a:r>
              <a:rPr lang="en-US" altLang="ko-KR" dirty="0"/>
              <a:t>1</a:t>
            </a:r>
            <a:r>
              <a:rPr lang="en-US" altLang="ko-Kore-KR" dirty="0"/>
              <a:t>/</a:t>
            </a:r>
            <a:r>
              <a:rPr lang="en-US" altLang="ko-KR" dirty="0"/>
              <a:t>6</a:t>
            </a:r>
            <a:r>
              <a:rPr lang="en-US" altLang="ko-Kore-KR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56720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Function approximation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Two dimensional grid environment: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ore-KR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FF"/>
                    </a:solidFill>
                  </a:rPr>
                  <a:t> states</a:t>
                </a:r>
                <a:r>
                  <a:rPr lang="en-US" sz="2000" b="0" dirty="0"/>
                  <a:t> space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What about </a:t>
                </a:r>
                <a:r>
                  <a:rPr lang="en-US" sz="2000" b="0" dirty="0">
                    <a:solidFill>
                      <a:srgbClr val="C00000"/>
                    </a:solidFill>
                  </a:rPr>
                  <a:t>real-world</a:t>
                </a:r>
                <a:r>
                  <a:rPr lang="en-US" sz="2000" b="0" dirty="0"/>
                  <a:t> environment? 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800" dirty="0"/>
                  <a:t>Backgammon is simpler than most real-world applications, yet it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ore-KR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sup>
                    </m:sSup>
                  </m:oMath>
                </a14:m>
                <a:r>
                  <a:rPr lang="en-US" altLang="ko-Kore-KR" sz="1800" dirty="0">
                    <a:solidFill>
                      <a:srgbClr val="C00000"/>
                    </a:solidFill>
                  </a:rPr>
                  <a:t> states.</a:t>
                </a:r>
                <a:endParaRPr lang="en-US" altLang="ko-Kore-KR" sz="180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800" dirty="0"/>
                  <a:t>We </a:t>
                </a:r>
                <a:r>
                  <a:rPr lang="en-US" sz="1800" dirty="0">
                    <a:solidFill>
                      <a:srgbClr val="C00000"/>
                    </a:solidFill>
                  </a:rPr>
                  <a:t>cannot</a:t>
                </a:r>
                <a:r>
                  <a:rPr lang="en-US" sz="1800" dirty="0"/>
                  <a:t> easily visit them all in order to learn how to play the game.</a:t>
                </a:r>
                <a:endParaRPr lang="en-US" sz="2000" b="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We need to use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function approximation </a:t>
                </a:r>
                <a:r>
                  <a:rPr lang="en-US" sz="2000" b="0" dirty="0"/>
                  <a:t>for </a:t>
                </a:r>
                <a:br>
                  <a:rPr lang="en-US" sz="2000" b="0" dirty="0"/>
                </a:br>
                <a:r>
                  <a:rPr lang="en-US" sz="2000" b="0" dirty="0"/>
                  <a:t>approximating utility function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800" dirty="0"/>
                  <a:t>e.g. weighted linear combination of features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ore-KR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ore-KR" sz="1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altLang="ko-Kore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ore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ore-KR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ore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ore-K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ore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ore-KR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ore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ore-K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ko-Kore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ore-KR" sz="18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ore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ore-KR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ko-Kore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800" b="0" dirty="0"/>
                  <a:t> 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800" b="0" dirty="0">
                  <a:sym typeface="Wingdings" pitchFamily="2" charset="2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1800" b="0" dirty="0">
                    <a:sym typeface="Wingdings" pitchFamily="2" charset="2"/>
                  </a:rPr>
                  <a:t> Instead of learning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ore-KR" sz="1800" dirty="0"/>
                  <a:t> states values (in table),</a:t>
                </a:r>
                <a:br>
                  <a:rPr lang="en-US" altLang="ko-Kore-KR" sz="1800" dirty="0"/>
                </a:br>
                <a:r>
                  <a:rPr lang="en-US" altLang="ko-Kore-KR" sz="1800" dirty="0"/>
                  <a:t>     an agent can learn 20 values for parameters </a:t>
                </a:r>
                <a14:m>
                  <m:oMath xmlns:m="http://schemas.openxmlformats.org/officeDocument/2006/math">
                    <m:r>
                      <a:rPr lang="en-US" altLang="ko-Kore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ore-KR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ore-KR" sz="18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ore-KR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ore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ore-KR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ore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altLang="ko-Kore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56720" cy="4176464"/>
              </a:xfrm>
              <a:blipFill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 descr="upload.wikimedia.org/wikipedia/commons/thumb/3/...">
            <a:extLst>
              <a:ext uri="{FF2B5EF4-FFF2-40B4-BE49-F238E27FC236}">
                <a16:creationId xmlns:a16="http://schemas.microsoft.com/office/drawing/2014/main" id="{09B823E2-772C-41CB-7145-35D591530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643758"/>
            <a:ext cx="2707355" cy="180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788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340696" cy="511200"/>
          </a:xfrm>
        </p:spPr>
        <p:txBody>
          <a:bodyPr/>
          <a:lstStyle/>
          <a:p>
            <a:r>
              <a:rPr lang="en-US" altLang="ko-Kore-KR" dirty="0"/>
              <a:t>17.4 Generalization in Reinforcement Learning (</a:t>
            </a:r>
            <a:r>
              <a:rPr lang="en-US" altLang="ko-KR" dirty="0"/>
              <a:t>2</a:t>
            </a:r>
            <a:r>
              <a:rPr lang="en-US" altLang="ko-Kore-KR" dirty="0"/>
              <a:t>/</a:t>
            </a:r>
            <a:r>
              <a:rPr lang="en-US" altLang="ko-KR" dirty="0"/>
              <a:t>6</a:t>
            </a:r>
            <a:r>
              <a:rPr lang="en-US" altLang="ko-Kore-KR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700736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Approximating direct utility estimation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Consider </a:t>
                </a:r>
                <a14:m>
                  <m:oMath xmlns:m="http://schemas.openxmlformats.org/officeDocument/2006/math">
                    <m:r>
                      <a:rPr lang="en-US" altLang="ko-Kore-KR" sz="2000" b="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ko-Kore-KR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ko-Kore-KR" sz="2000" b="0" dirty="0"/>
                  <a:t> world environment (with </a:t>
                </a:r>
                <a14:m>
                  <m:oMath xmlns:m="http://schemas.openxmlformats.org/officeDocument/2006/math">
                    <m:r>
                      <a:rPr lang="en-US" altLang="ko-Kore-KR" sz="20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ore-KR" sz="20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ore-KR" sz="2000" b="0" dirty="0"/>
                  <a:t>and </a:t>
                </a:r>
                <a14:m>
                  <m:oMath xmlns:m="http://schemas.openxmlformats.org/officeDocument/2006/math">
                    <m:r>
                      <a:rPr lang="en-US" altLang="ko-Kore-KR" sz="2000" b="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ore-KR" sz="2000" b="0" dirty="0"/>
                  <a:t> coordinates)</a:t>
                </a:r>
                <a:endParaRPr lang="en-US" altLang="ko-Kore-KR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ore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ore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ore-KR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ore-KR" sz="20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ore-KR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ore-KR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ore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ore-KR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ore-KR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ore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ore-KR" sz="2000" b="0" i="1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As with neural network learning, we write an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error function</a:t>
                </a:r>
                <a:r>
                  <a:rPr lang="en-US" sz="2000" b="0" dirty="0"/>
                  <a:t> and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compute its gradient</a:t>
                </a:r>
                <a:r>
                  <a:rPr lang="en-US" sz="2000" b="0" dirty="0"/>
                  <a:t> </a:t>
                </a:r>
                <a:r>
                  <a:rPr lang="en-US" sz="2000" b="0" dirty="0" err="1"/>
                  <a:t>w.r.t.</a:t>
                </a:r>
                <a:r>
                  <a:rPr lang="en-US" sz="2000" b="0" dirty="0"/>
                  <a:t> </a:t>
                </a:r>
                <a:r>
                  <a:rPr lang="en-US" sz="2000" b="0" dirty="0" err="1"/>
                  <a:t>paramters</a:t>
                </a:r>
                <a:r>
                  <a:rPr lang="en-US" sz="2000" b="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20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ore-KR" sz="2000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ko-Kore-KR" sz="20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20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000" b="0" dirty="0"/>
                  <a:t> is the observed total reward in </a:t>
                </a:r>
                <a14:m>
                  <m:oMath xmlns:m="http://schemas.openxmlformats.org/officeDocument/2006/math">
                    <m:r>
                      <a:rPr lang="en-US" altLang="ko-Kore-KR" sz="2000" b="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b="0" dirty="0" err="1"/>
                  <a:t>th</a:t>
                </a:r>
                <a:r>
                  <a:rPr lang="en-US" sz="2000" b="0" dirty="0"/>
                  <a:t> trial)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ore-KR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ko-Kore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ore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ore-KR" sz="1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ore-KR" sz="1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ore-KR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ore-KR" sz="18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ore-KR" sz="1800" b="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ore-KR" sz="1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ore-KR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18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altLang="ko-Kore-KR" sz="18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ore-KR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800" b="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ore-KR" sz="18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ore-KR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sz="18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ore-KR" sz="1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ore-KR" sz="18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1800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ore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ore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ko-Kore-KR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ore-KR" sz="1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ore-KR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ore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ore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ore-KR" sz="1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8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ore-KR" sz="18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sz="1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ore-KR" sz="18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altLang="ko-Kore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ore-KR" sz="1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ore-KR" sz="18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ore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ore-KR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ore-KR" sz="1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ore-K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ore-KR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ore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ore-KR" sz="1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800" b="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ore-KR" sz="18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sz="1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ore-KR" sz="18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ko-Kore-KR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ore-KR" sz="1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ore-KR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ore-KR" sz="1800" b="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ore-KR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sz="1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ore-KR" sz="18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altLang="ko-Kore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ore-KR" sz="1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ore-KR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ore-KR" sz="1800" b="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ore-KR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sz="1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ore-KR" sz="18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altLang="ko-Kore-KR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ore-KR" sz="1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ore-KR" sz="18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b="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800" dirty="0"/>
                  <a:t>This is called the </a:t>
                </a:r>
                <a:r>
                  <a:rPr lang="en-US" sz="1800" dirty="0" err="1">
                    <a:solidFill>
                      <a:srgbClr val="0000FF"/>
                    </a:solidFill>
                  </a:rPr>
                  <a:t>Widrow</a:t>
                </a:r>
                <a:r>
                  <a:rPr lang="en" altLang="ko-Kore-KR" sz="1800" dirty="0">
                    <a:solidFill>
                      <a:srgbClr val="0000FF"/>
                    </a:solidFill>
                  </a:rPr>
                  <a:t>–</a:t>
                </a:r>
                <a:r>
                  <a:rPr lang="en-US" sz="1800" dirty="0">
                    <a:solidFill>
                      <a:srgbClr val="0000FF"/>
                    </a:solidFill>
                  </a:rPr>
                  <a:t>Hoff rule </a:t>
                </a:r>
                <a:r>
                  <a:rPr lang="en-US" sz="1800" dirty="0"/>
                  <a:t>(or </a:t>
                </a:r>
                <a:r>
                  <a:rPr lang="en-US" sz="1800" dirty="0">
                    <a:solidFill>
                      <a:srgbClr val="0000FF"/>
                    </a:solidFill>
                  </a:rPr>
                  <a:t>delta rule</a:t>
                </a:r>
                <a:r>
                  <a:rPr lang="en-US" sz="1800" dirty="0"/>
                  <a:t>). We get three simple update rules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ore-K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ore-K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ko-Kore-K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ore-K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ore-KR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ore-K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ore-K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ko-Kore-KR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ore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ore-KR" sz="1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ore-K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altLang="ko-Kore-KR" sz="1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ore-KR" sz="1800" b="0" i="1" smtClean="0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altLang="ko-Kore-KR" sz="18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ore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ore-K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ko-Kore-K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ore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ore-KR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ore-K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ore-K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ko-Kore-KR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ore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ore-KR" sz="1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ore-K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altLang="ko-Kore-KR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ore-KR" sz="18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ore-KR" sz="18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ore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ore-K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ko-Kore-K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ore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ore-KR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ore-K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ore-K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ko-Kore-KR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ore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ore-KR" sz="1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ore-K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ore-KR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altLang="ko-Kore-KR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ore-KR" sz="1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ore-KR" sz="18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ko-Kore-KR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700736" cy="4176464"/>
              </a:xfrm>
              <a:blipFill>
                <a:blip r:embed="rId2"/>
                <a:stretch>
                  <a:fillRect l="-875" b="-24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65E413B-2130-27AA-328F-EAF1F54D5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699542"/>
            <a:ext cx="1569162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83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340696" cy="511200"/>
          </a:xfrm>
        </p:spPr>
        <p:txBody>
          <a:bodyPr/>
          <a:lstStyle/>
          <a:p>
            <a:r>
              <a:rPr lang="en-US" altLang="ko-Kore-KR" dirty="0"/>
              <a:t>17.4 Generalization in Reinforcement Learning (</a:t>
            </a:r>
            <a:r>
              <a:rPr lang="en-US" altLang="ko-KR" dirty="0"/>
              <a:t>3</a:t>
            </a:r>
            <a:r>
              <a:rPr lang="en-US" altLang="ko-Kore-KR" dirty="0"/>
              <a:t>/</a:t>
            </a:r>
            <a:r>
              <a:rPr lang="en-US" altLang="ko-KR" dirty="0"/>
              <a:t>6</a:t>
            </a:r>
            <a:r>
              <a:rPr lang="en-US" altLang="ko-Kore-KR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Approximating temporal-difference learning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We can apply the idea in previous slide equally well to TD learners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800" dirty="0"/>
                  <a:t>For utility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ore-K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ore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ko-Kore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ore-K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ore-KR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ore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ko-Kore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ore-KR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ore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ore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′)−</m:t>
                          </m:r>
                          <m:sSub>
                            <m:sSubPr>
                              <m:ctrlPr>
                                <a:rPr lang="en-US" altLang="ko-Kore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ore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ore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ore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ore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800" dirty="0"/>
                  <a:t>For Q-value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ore-K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ore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ko-Kore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ore-K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ore-KR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ore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ko-Kore-K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ko-Kore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ore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ko-Kore-K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ore-K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ore-KR" sz="16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ko-Kore-KR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ore-K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ko-Kore-K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ore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ore-KR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ore-KR" sz="16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e>
                          </m:func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ore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ore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f>
                        <m:fPr>
                          <m:ctrlP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ore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ore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ore-KR" sz="16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ore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The problem of </a:t>
                </a:r>
                <a:r>
                  <a:rPr lang="en-US" sz="2000" b="0" dirty="0">
                    <a:solidFill>
                      <a:srgbClr val="C00000"/>
                    </a:solidFill>
                  </a:rPr>
                  <a:t>catastrophic forgetting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800" dirty="0"/>
                  <a:t>One of solutions is using </a:t>
                </a:r>
                <a:r>
                  <a:rPr lang="en-US" sz="1800" dirty="0">
                    <a:solidFill>
                      <a:srgbClr val="0000FF"/>
                    </a:solidFill>
                  </a:rPr>
                  <a:t>experience replay.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" altLang="ko-Kore-KR" sz="1800" dirty="0"/>
                  <a:t>The learning algorithm can </a:t>
                </a:r>
                <a:r>
                  <a:rPr lang="en" altLang="ko-Kore-KR" sz="1800" dirty="0">
                    <a:solidFill>
                      <a:srgbClr val="0000FF"/>
                    </a:solidFill>
                  </a:rPr>
                  <a:t>retain trajectories</a:t>
                </a:r>
                <a:r>
                  <a:rPr lang="en" altLang="ko-Kore-KR" sz="1800" dirty="0"/>
                  <a:t> from the entire learning process and </a:t>
                </a:r>
                <a:r>
                  <a:rPr lang="en" altLang="ko-Kore-KR" sz="1800" dirty="0">
                    <a:solidFill>
                      <a:srgbClr val="0000FF"/>
                    </a:solidFill>
                  </a:rPr>
                  <a:t>replay those trajectories</a:t>
                </a:r>
                <a:r>
                  <a:rPr lang="en" altLang="ko-Kore-KR" sz="1800" dirty="0"/>
                  <a:t> to ensure that its value function is still accurate for parts of the state space it no longer visits.</a:t>
                </a:r>
                <a:endParaRPr lang="en-US" sz="1800" b="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741" r="-1185" b="-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131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340696" cy="511200"/>
          </a:xfrm>
        </p:spPr>
        <p:txBody>
          <a:bodyPr/>
          <a:lstStyle/>
          <a:p>
            <a:r>
              <a:rPr lang="en-US" altLang="ko-Kore-KR" dirty="0"/>
              <a:t>17.4 Generalization in Reinforcement Learning (</a:t>
            </a:r>
            <a:r>
              <a:rPr lang="en-US" altLang="ko-KR" dirty="0"/>
              <a:t>4</a:t>
            </a:r>
            <a:r>
              <a:rPr lang="en-US" altLang="ko-Kore-KR" dirty="0"/>
              <a:t>/</a:t>
            </a:r>
            <a:r>
              <a:rPr lang="en-US" altLang="ko-KR" dirty="0"/>
              <a:t>6</a:t>
            </a:r>
            <a:r>
              <a:rPr lang="en-US" altLang="ko-Kore-KR" dirty="0"/>
              <a:t>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Deep reinforcement learning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The linear approximator may be insufficient </a:t>
            </a:r>
            <a:r>
              <a:rPr lang="en-US" sz="2000" b="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2000" b="0" dirty="0">
                <a:sym typeface="Wingdings" pitchFamily="2" charset="2"/>
              </a:rPr>
              <a:t> Use </a:t>
            </a:r>
            <a:r>
              <a:rPr lang="en-US" sz="2000" b="0" dirty="0">
                <a:solidFill>
                  <a:srgbClr val="0000FF"/>
                </a:solidFill>
                <a:sym typeface="Wingdings" pitchFamily="2" charset="2"/>
              </a:rPr>
              <a:t>deep neural networks</a:t>
            </a:r>
            <a:r>
              <a:rPr lang="en-US" sz="2000" b="0" dirty="0">
                <a:sym typeface="Wingdings" pitchFamily="2" charset="2"/>
              </a:rPr>
              <a:t>!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800" dirty="0">
                <a:sym typeface="Wingdings" pitchFamily="2" charset="2"/>
              </a:rPr>
              <a:t>e</a:t>
            </a:r>
            <a:r>
              <a:rPr lang="en-US" sz="1800" b="0" dirty="0">
                <a:sym typeface="Wingdings" pitchFamily="2" charset="2"/>
              </a:rPr>
              <a:t>.g. Video games, AlphaGo, training robots etc.  </a:t>
            </a:r>
            <a:endParaRPr lang="en-US" sz="1800" b="0" dirty="0"/>
          </a:p>
        </p:txBody>
      </p:sp>
      <p:pic>
        <p:nvPicPr>
          <p:cNvPr id="15364" name="Picture 4" descr="(a) Reinforcement learning architecture. (b) Deep reinforcement learning architecture with deep neural networks replacing the traditional Q-table.">
            <a:extLst>
              <a:ext uri="{FF2B5EF4-FFF2-40B4-BE49-F238E27FC236}">
                <a16:creationId xmlns:a16="http://schemas.microsoft.com/office/drawing/2014/main" id="{D7AB7E1A-BD36-79FF-58B5-45A5F1BDA7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00" b="6602"/>
          <a:stretch/>
        </p:blipFill>
        <p:spPr bwMode="auto">
          <a:xfrm>
            <a:off x="1724926" y="1991991"/>
            <a:ext cx="5694148" cy="282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279B6-2E0B-251A-8412-D89809894C2F}"/>
              </a:ext>
            </a:extLst>
          </p:cNvPr>
          <p:cNvSpPr txBox="1"/>
          <p:nvPr/>
        </p:nvSpPr>
        <p:spPr>
          <a:xfrm>
            <a:off x="1025606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&lt;</a:t>
            </a:r>
            <a:r>
              <a:rPr lang="ko-KR" alt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출처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Gu et al., Machine Learning for Intelligent Optical Networks: A Comprehensive Survey</a:t>
            </a:r>
            <a:endParaRPr 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2893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340696" cy="511200"/>
          </a:xfrm>
        </p:spPr>
        <p:txBody>
          <a:bodyPr/>
          <a:lstStyle/>
          <a:p>
            <a:r>
              <a:rPr lang="en-US" altLang="ko-Kore-KR" dirty="0"/>
              <a:t>17.4 Generalization in Reinforcement Learning (</a:t>
            </a:r>
            <a:r>
              <a:rPr lang="en-US" altLang="ko-KR" dirty="0"/>
              <a:t>5</a:t>
            </a:r>
            <a:r>
              <a:rPr lang="en-US" altLang="ko-Kore-KR" dirty="0"/>
              <a:t>/</a:t>
            </a:r>
            <a:r>
              <a:rPr lang="en-US" altLang="ko-KR" dirty="0"/>
              <a:t>6</a:t>
            </a:r>
            <a:r>
              <a:rPr lang="en-US" altLang="ko-Kore-KR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Reward shaping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The </a:t>
                </a:r>
                <a:r>
                  <a:rPr lang="en-US" sz="2000" b="0" dirty="0">
                    <a:solidFill>
                      <a:srgbClr val="C00000"/>
                    </a:solidFill>
                  </a:rPr>
                  <a:t>credit assignment</a:t>
                </a:r>
                <a:r>
                  <a:rPr lang="en-US" sz="2000" b="0" dirty="0"/>
                  <a:t> problem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800" dirty="0"/>
                  <a:t>Real-world environments may have very </a:t>
                </a:r>
                <a:r>
                  <a:rPr lang="en-US" sz="1800" dirty="0">
                    <a:solidFill>
                      <a:srgbClr val="C00000"/>
                    </a:solidFill>
                  </a:rPr>
                  <a:t>sparse</a:t>
                </a:r>
                <a:r>
                  <a:rPr lang="en-US" sz="1800" dirty="0"/>
                  <a:t> rewards </a:t>
                </a:r>
                <a:r>
                  <a:rPr lang="en-US" sz="1800" dirty="0">
                    <a:sym typeface="Wingdings" pitchFamily="2" charset="2"/>
                  </a:rPr>
                  <a:t> many primitive actions are required to achieve any nonzero reward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800" dirty="0">
                    <a:sym typeface="Wingdings" pitchFamily="2" charset="2"/>
                  </a:rPr>
                  <a:t>For example, </a:t>
                </a:r>
                <a:r>
                  <a:rPr lang="en" altLang="ko-Kore-KR" sz="1800" dirty="0"/>
                  <a:t>a soccer-playing robot might send a hundred thousand motor control commands to its various joints before conceding a goal. </a:t>
                </a:r>
                <a:r>
                  <a:rPr lang="en" altLang="ko-Kore-KR" sz="1800" dirty="0">
                    <a:sym typeface="Wingdings" pitchFamily="2" charset="2"/>
                  </a:rPr>
                  <a:t> </a:t>
                </a:r>
                <a:r>
                  <a:rPr lang="en" altLang="ko-Kore-KR" sz="1800" dirty="0"/>
                  <a:t>Now it has to work out </a:t>
                </a:r>
                <a:r>
                  <a:rPr lang="en" altLang="ko-Kore-KR" sz="1800" dirty="0">
                    <a:solidFill>
                      <a:srgbClr val="C00000"/>
                    </a:solidFill>
                  </a:rPr>
                  <a:t>what it did wrong</a:t>
                </a:r>
                <a:r>
                  <a:rPr lang="en" altLang="ko-Kore-KR" sz="1800" dirty="0"/>
                  <a:t>.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One of good solutions is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reward shaping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800" dirty="0"/>
                  <a:t>For any </a:t>
                </a:r>
                <a:r>
                  <a:rPr lang="en-US" sz="1800" dirty="0">
                    <a:solidFill>
                      <a:srgbClr val="0000FF"/>
                    </a:solidFill>
                  </a:rPr>
                  <a:t>potential function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l-GR" altLang="ko-Kore-K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ko-Kore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ore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ore-KR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US" altLang="ko-Kore-KR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ore-KR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altLang="ko-Kore-K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ko-Kore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ore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ko-Kore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altLang="ko-KR" sz="1800" dirty="0"/>
                  <a:t>e.g. </a:t>
                </a:r>
                <a:r>
                  <a:rPr lang="en-US" altLang="ko-Kore-KR" sz="1800" dirty="0"/>
                  <a:t>potential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ore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1800" b="0" dirty="0"/>
                  <a:t> for soccer playing robot</a:t>
                </a:r>
                <a:br>
                  <a:rPr lang="en-US" sz="1800" b="0" dirty="0"/>
                </a:br>
                <a:r>
                  <a:rPr lang="en-US" sz="1800" b="0" dirty="0">
                    <a:sym typeface="Wingdings" pitchFamily="2" charset="2"/>
                  </a:rPr>
                  <a:t> A bonus for reducing distance of the ball from</a:t>
                </a:r>
                <a:br>
                  <a:rPr lang="en-US" sz="1800" b="0" dirty="0">
                    <a:sym typeface="Wingdings" pitchFamily="2" charset="2"/>
                  </a:rPr>
                </a:br>
                <a:r>
                  <a:rPr lang="en-US" sz="1800" b="0" dirty="0">
                    <a:sym typeface="Wingdings" pitchFamily="2" charset="2"/>
                  </a:rPr>
                  <a:t>     the opponents’ goal</a:t>
                </a:r>
                <a:endParaRPr lang="en-US" sz="1800" b="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890" r="-890" b="-303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 descr="Robot soccer tournament displays robots mediocre soccer skills.">
            <a:extLst>
              <a:ext uri="{FF2B5EF4-FFF2-40B4-BE49-F238E27FC236}">
                <a16:creationId xmlns:a16="http://schemas.microsoft.com/office/drawing/2014/main" id="{0CDDA84A-6C62-F762-8057-37AC6356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931790"/>
            <a:ext cx="2453084" cy="175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638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340696" cy="511200"/>
          </a:xfrm>
        </p:spPr>
        <p:txBody>
          <a:bodyPr/>
          <a:lstStyle/>
          <a:p>
            <a:r>
              <a:rPr lang="en-US" altLang="ko-Kore-KR" dirty="0"/>
              <a:t>17.4 Generalization in Reinforcement Learning (</a:t>
            </a:r>
            <a:r>
              <a:rPr lang="en-US" altLang="ko-KR" dirty="0"/>
              <a:t>6</a:t>
            </a:r>
            <a:r>
              <a:rPr lang="en-US" altLang="ko-Kore-KR" dirty="0"/>
              <a:t>/</a:t>
            </a:r>
            <a:r>
              <a:rPr lang="en-US" altLang="ko-KR" dirty="0"/>
              <a:t>6</a:t>
            </a:r>
            <a:r>
              <a:rPr lang="en-US" altLang="ko-Kore-KR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700736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Hierarchical reinforcement learning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Break </a:t>
                </a:r>
                <a:r>
                  <a:rPr lang="en-US" sz="2000" b="0" dirty="0">
                    <a:solidFill>
                      <a:srgbClr val="C00000"/>
                    </a:solidFill>
                  </a:rPr>
                  <a:t>long action sequences</a:t>
                </a:r>
                <a:r>
                  <a:rPr lang="en-US" sz="2000" b="0" dirty="0"/>
                  <a:t> up into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a few smaller pieces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180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sz="180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ore-KR" sz="2000" b="0" dirty="0"/>
                  <a:t>HRL agent is solving a Markovian decision problem with following elements: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" altLang="ko-Kore-KR" sz="1800" dirty="0"/>
                  <a:t>The </a:t>
                </a:r>
                <a:r>
                  <a:rPr lang="en" altLang="ko-Kore-KR" sz="1800" dirty="0">
                    <a:solidFill>
                      <a:srgbClr val="0000FF"/>
                    </a:solidFill>
                  </a:rPr>
                  <a:t>states</a:t>
                </a:r>
                <a:r>
                  <a:rPr lang="en" altLang="ko-Kore-KR" sz="1800" dirty="0"/>
                  <a:t> are the choice states </a:t>
                </a:r>
                <a14:m>
                  <m:oMath xmlns:m="http://schemas.openxmlformats.org/officeDocument/2006/math">
                    <m:r>
                      <a:rPr lang="el-GR" altLang="ko-Kore-KR" sz="180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l-GR" altLang="ko-Kore-KR" sz="1800" dirty="0"/>
                  <a:t> </a:t>
                </a:r>
                <a:r>
                  <a:rPr lang="en" altLang="ko-Kore-KR" sz="1800" dirty="0"/>
                  <a:t>of the joint state space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" altLang="ko-Kore-KR" sz="1800" dirty="0"/>
                  <a:t>The </a:t>
                </a:r>
                <a:r>
                  <a:rPr lang="en" altLang="ko-Kore-KR" sz="1800" dirty="0">
                    <a:solidFill>
                      <a:srgbClr val="0000FF"/>
                    </a:solidFill>
                  </a:rPr>
                  <a:t>actions</a:t>
                </a:r>
                <a:r>
                  <a:rPr lang="en" altLang="ko-Kore-KR" sz="1800" dirty="0"/>
                  <a:t> at </a:t>
                </a:r>
                <a14:m>
                  <m:oMath xmlns:m="http://schemas.openxmlformats.org/officeDocument/2006/math">
                    <m:r>
                      <a:rPr lang="el-GR" altLang="ko-Kore-KR" sz="1800" i="1" dirty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l-GR" altLang="ko-Kore-KR" sz="1800" dirty="0"/>
                  <a:t> </a:t>
                </a:r>
                <a:r>
                  <a:rPr lang="en" altLang="ko-Kore-KR" sz="1800" dirty="0"/>
                  <a:t>are the choices </a:t>
                </a:r>
                <a14:m>
                  <m:oMath xmlns:m="http://schemas.openxmlformats.org/officeDocument/2006/math">
                    <m:r>
                      <a:rPr lang="en" altLang="ko-Kore-KR" sz="1800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" altLang="ko-Kore-KR" sz="1800" dirty="0"/>
                  <a:t> available in </a:t>
                </a:r>
                <a14:m>
                  <m:oMath xmlns:m="http://schemas.openxmlformats.org/officeDocument/2006/math">
                    <m:r>
                      <a:rPr lang="el-GR" altLang="ko-Kore-KR" sz="1800" i="1" dirty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l-GR" altLang="ko-Kore-KR" sz="1800" dirty="0"/>
                  <a:t> </a:t>
                </a:r>
                <a:r>
                  <a:rPr lang="en" altLang="ko-Kore-KR" sz="1800" dirty="0"/>
                  <a:t>according to the partial program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" altLang="ko-Kore-KR" sz="1800" dirty="0"/>
                  <a:t>The </a:t>
                </a:r>
                <a:r>
                  <a:rPr lang="en" altLang="ko-Kore-KR" sz="1800" dirty="0">
                    <a:solidFill>
                      <a:srgbClr val="0000FF"/>
                    </a:solidFill>
                  </a:rPr>
                  <a:t>reward function</a:t>
                </a:r>
                <a:r>
                  <a:rPr lang="en" altLang="ko-Kore-KR" sz="1800" dirty="0"/>
                  <a:t> </a:t>
                </a:r>
                <a14:m>
                  <m:oMath xmlns:m="http://schemas.openxmlformats.org/officeDocument/2006/math">
                    <m:r>
                      <a:rPr lang="el-GR" altLang="ko-Kore-KR" sz="1800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l-GR" altLang="ko-Kore-KR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ko-Kore-KR" sz="18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altLang="ko-Kore-KR" sz="1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" altLang="ko-Kore-KR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" altLang="ko-Kore-KR" sz="1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altLang="ko-Kore-KR" sz="1800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l-GR" altLang="ko-Kore-KR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 </a:t>
                </a:r>
                <a:r>
                  <a:rPr lang="en" altLang="ko-Kore-KR" sz="1800" dirty="0"/>
                  <a:t>is the expected sum of rewards</a:t>
                </a:r>
                <a:endParaRPr lang="en-US" altLang="ko-Kore-KR" sz="180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" altLang="ko-Kore-KR" sz="1800" dirty="0"/>
                  <a:t>The </a:t>
                </a:r>
                <a:r>
                  <a:rPr lang="en" altLang="ko-Kore-KR" sz="1800" dirty="0">
                    <a:solidFill>
                      <a:srgbClr val="0000FF"/>
                    </a:solidFill>
                  </a:rPr>
                  <a:t>transition model</a:t>
                </a:r>
                <a:r>
                  <a:rPr lang="en" altLang="ko-Kore-KR" sz="1800" dirty="0"/>
                  <a:t> </a:t>
                </a:r>
                <a14:m>
                  <m:oMath xmlns:m="http://schemas.openxmlformats.org/officeDocument/2006/math">
                    <m:r>
                      <a:rPr lang="el-GR" altLang="ko-Kore-KR" sz="180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l-GR" altLang="ko-Kore-KR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ko-Kore-KR" sz="18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altLang="ko-Kore-KR" sz="1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" altLang="ko-Kore-KR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" altLang="ko-Kore-KR" sz="1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altLang="ko-Kore-KR" sz="1800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l-GR" altLang="ko-Kore-KR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 </a:t>
                </a:r>
                <a:r>
                  <a:rPr lang="en" altLang="ko-Kore-KR" sz="1800" dirty="0"/>
                  <a:t>is defined in the obvious way: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" altLang="ko-Kore-KR" sz="1600" dirty="0"/>
                  <a:t>if </a:t>
                </a:r>
                <a14:m>
                  <m:oMath xmlns:m="http://schemas.openxmlformats.org/officeDocument/2006/math">
                    <m:r>
                      <a:rPr lang="en" altLang="ko-Kore-KR" sz="1600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" altLang="ko-Kore-KR" sz="1600" dirty="0"/>
                  <a:t> invokes a physical action </a:t>
                </a:r>
                <a14:m>
                  <m:oMath xmlns:m="http://schemas.openxmlformats.org/officeDocument/2006/math">
                    <m:r>
                      <a:rPr lang="en" altLang="ko-Kore-KR" sz="16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ko-Kore-KR" sz="1600" dirty="0"/>
                  <a:t>, then </a:t>
                </a:r>
                <a14:m>
                  <m:oMath xmlns:m="http://schemas.openxmlformats.org/officeDocument/2006/math">
                    <m:r>
                      <a:rPr lang="el-GR" altLang="ko-Kore-KR" sz="1600" i="1" dirty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l-GR" altLang="ko-Kore-KR" sz="1600" dirty="0"/>
                  <a:t> </a:t>
                </a:r>
                <a:r>
                  <a:rPr lang="en" altLang="ko-Kore-KR" sz="1600" dirty="0"/>
                  <a:t>borrows from the physical model </a:t>
                </a:r>
                <a14:m>
                  <m:oMath xmlns:m="http://schemas.openxmlformats.org/officeDocument/2006/math">
                    <m:r>
                      <a:rPr lang="en" altLang="ko-Kore-KR" sz="1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" altLang="ko-Kore-KR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ko-Kore-KR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" altLang="ko-Kore-KR" sz="16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" altLang="ko-Kore-KR" sz="16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" altLang="ko-Kore-KR" sz="16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ko-Kore-KR" sz="16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" altLang="ko-Kore-KR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ko-Kore-KR" sz="1600" dirty="0"/>
                  <a:t>;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" altLang="ko-Kore-KR" sz="1600" dirty="0"/>
                  <a:t>if </a:t>
                </a:r>
                <a14:m>
                  <m:oMath xmlns:m="http://schemas.openxmlformats.org/officeDocument/2006/math">
                    <m:r>
                      <a:rPr lang="en" altLang="ko-Kore-KR" sz="1600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" altLang="ko-Kore-KR" sz="1600" dirty="0"/>
                  <a:t> invokes a computational transition, such as calling a subroutine, then the transition deterministically modifies the computational state </a:t>
                </a:r>
                <a14:m>
                  <m:oMath xmlns:m="http://schemas.openxmlformats.org/officeDocument/2006/math">
                    <m:r>
                      <a:rPr lang="en" altLang="ko-Kore-KR" sz="16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" altLang="ko-Kore-KR" sz="1600" dirty="0"/>
                  <a:t> according to the rules of the programming language</a:t>
                </a:r>
                <a:endParaRPr lang="en-US" altLang="ko-Kore-KR" sz="160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700736" cy="4176464"/>
              </a:xfrm>
              <a:blipFill>
                <a:blip r:embed="rId2"/>
                <a:stretch>
                  <a:fillRect l="-875" b="-48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Robot soccer tournament displays robots mediocre soccer skills.">
            <a:extLst>
              <a:ext uri="{FF2B5EF4-FFF2-40B4-BE49-F238E27FC236}">
                <a16:creationId xmlns:a16="http://schemas.microsoft.com/office/drawing/2014/main" id="{97D030DF-75D9-5BBB-3259-3008ADA6C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753694"/>
            <a:ext cx="2160240" cy="154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82E4F0E-A898-8334-1A14-D4505B6BB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671366"/>
            <a:ext cx="4680520" cy="54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02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17.5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Policy Search</a:t>
            </a:r>
          </a:p>
        </p:txBody>
      </p:sp>
    </p:spTree>
    <p:extLst>
      <p:ext uri="{BB962C8B-B14F-4D97-AF65-F5344CB8AC3E}">
        <p14:creationId xmlns:p14="http://schemas.microsoft.com/office/powerpoint/2010/main" val="3288863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17.5 Policy Search (1/2)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772744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ko-KR" sz="2200" dirty="0"/>
                  <a:t>Policy representation</a:t>
                </a:r>
                <a:endParaRPr lang="en-US" sz="220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Policy representation in terms of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Q-functions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ore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ore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ore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ore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800" dirty="0">
                    <a:solidFill>
                      <a:srgbClr val="C00000"/>
                    </a:solidFill>
                  </a:rPr>
                  <a:t>Problem: </a:t>
                </a:r>
                <a:r>
                  <a:rPr lang="en-US" sz="1800" dirty="0"/>
                  <a:t>policy change </a:t>
                </a:r>
                <a:r>
                  <a:rPr lang="en-US" sz="1800" dirty="0">
                    <a:solidFill>
                      <a:srgbClr val="C00000"/>
                    </a:solidFill>
                  </a:rPr>
                  <a:t>discontinuously</a:t>
                </a:r>
                <a:r>
                  <a:rPr lang="en-US" sz="1800" dirty="0"/>
                  <a:t>, which makes gradient-based search difficult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sz="180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ore-KR" sz="2000" b="0" dirty="0"/>
                  <a:t>(</a:t>
                </a:r>
                <a:r>
                  <a:rPr lang="en-US" altLang="ko-Kore-KR" sz="2000" b="0" dirty="0">
                    <a:solidFill>
                      <a:srgbClr val="0000FF"/>
                    </a:solidFill>
                  </a:rPr>
                  <a:t>Stochastic</a:t>
                </a:r>
                <a:r>
                  <a:rPr lang="en-US" altLang="ko-Kore-KR" sz="2000" b="0" dirty="0"/>
                  <a:t>) Policy representation with </a:t>
                </a:r>
                <a:r>
                  <a:rPr lang="en-US" altLang="ko-Kore-KR" sz="2000" b="0" dirty="0" err="1">
                    <a:solidFill>
                      <a:srgbClr val="0000FF"/>
                    </a:solidFill>
                  </a:rPr>
                  <a:t>softmax</a:t>
                </a:r>
                <a:endParaRPr lang="en-US" altLang="ko-Kore-KR" sz="2000" b="0" dirty="0">
                  <a:solidFill>
                    <a:srgbClr val="0000FF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ore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ore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ore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ore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ore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ore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ore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ore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ore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altLang="ko-Kore-KR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ore-KR" sz="2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ore-KR" sz="2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ore-KR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ore-KR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ore-KR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ore-KR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ore-KR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ore-KR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ore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ore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ore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ore-KR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ore-KR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altLang="ko-Kore-KR" sz="2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ore-KR" sz="20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ore-KR" sz="20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ore-KR" sz="2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ore-KR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ore-KR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ore-KR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ore-KR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ore-KR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ore-KR" sz="2000" b="0" dirty="0">
                  <a:solidFill>
                    <a:srgbClr val="0000FF"/>
                  </a:solidFill>
                </a:endParaRP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altLang="ko-Kore-KR" sz="1800" dirty="0"/>
                  <a:t>Use a stochastic policy representation, which specifies the </a:t>
                </a:r>
                <a:r>
                  <a:rPr lang="en-US" altLang="ko-Kore-KR" sz="1800" i="1" dirty="0">
                    <a:solidFill>
                      <a:srgbClr val="0000FF"/>
                    </a:solidFill>
                  </a:rPr>
                  <a:t>probability</a:t>
                </a:r>
                <a:r>
                  <a:rPr lang="en-US" altLang="ko-Kore-KR" sz="1800" dirty="0"/>
                  <a:t> of actions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altLang="ko-Kore-KR" sz="1800" dirty="0"/>
                  <a:t>Parameter </a:t>
                </a:r>
                <a14:m>
                  <m:oMath xmlns:m="http://schemas.openxmlformats.org/officeDocument/2006/math">
                    <m:r>
                      <a:rPr lang="en-US" altLang="ko-Kore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ko-Kore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ko-Kore-KR" sz="1800" dirty="0"/>
                  <a:t> modulates softness of the </a:t>
                </a:r>
                <a:r>
                  <a:rPr lang="en-US" altLang="ko-Kore-KR" sz="1800" dirty="0" err="1"/>
                  <a:t>softmax</a:t>
                </a:r>
                <a:r>
                  <a:rPr lang="en-US" altLang="ko-Kore-KR" sz="1800" dirty="0"/>
                  <a:t> (</a:t>
                </a:r>
                <a:r>
                  <a:rPr lang="en-US" altLang="ko-Kore-KR" sz="1800" dirty="0">
                    <a:solidFill>
                      <a:srgbClr val="0000FF"/>
                    </a:solidFill>
                  </a:rPr>
                  <a:t>high: </a:t>
                </a:r>
                <a:r>
                  <a:rPr lang="en-US" altLang="ko-Kore-KR" sz="1800" dirty="0"/>
                  <a:t>hard max, </a:t>
                </a:r>
                <a:r>
                  <a:rPr lang="en-US" altLang="ko-Kore-KR" sz="1800" dirty="0">
                    <a:solidFill>
                      <a:srgbClr val="0000FF"/>
                    </a:solidFill>
                  </a:rPr>
                  <a:t>low:</a:t>
                </a:r>
                <a:r>
                  <a:rPr lang="en-US" altLang="ko-Kore-KR" sz="1800" dirty="0"/>
                  <a:t> uniform)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772744" cy="4176464"/>
              </a:xfrm>
              <a:blipFill>
                <a:blip r:embed="rId2"/>
                <a:stretch>
                  <a:fillRect l="-867" r="-1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397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17.5 Policy Search (2/2)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Policy gradient methods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ore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altLang="ko-Kore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ore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ore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ore-KR" sz="2000" b="0" dirty="0">
                    <a:solidFill>
                      <a:schemeClr val="tx1"/>
                    </a:solidFill>
                  </a:rPr>
                  <a:t> is </a:t>
                </a:r>
                <a:r>
                  <a:rPr lang="en-US" altLang="ko-Kore-KR" sz="2000" b="0" dirty="0">
                    <a:solidFill>
                      <a:srgbClr val="0000FF"/>
                    </a:solidFill>
                  </a:rPr>
                  <a:t>policy value </a:t>
                </a:r>
                <a:r>
                  <a:rPr lang="en-US" altLang="ko-Kore-KR" sz="2000" b="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ore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ko-Kore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ore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ko-Kore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is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policy gradient</a:t>
                </a:r>
                <a:endParaRPr lang="en-US" sz="1800" b="0" dirty="0">
                  <a:solidFill>
                    <a:srgbClr val="0000FF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ore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ore-KR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ore-K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ore-K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ore-K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ore-K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ore-K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altLang="ko-Kore-K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ore-KR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ore-KR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ore-KR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ore-KR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ore-KR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ore-KR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ore-K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ore-KR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ore-KR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ore-KR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800" b="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b="0" dirty="0">
                    <a:solidFill>
                      <a:srgbClr val="0000FF"/>
                    </a:solidFill>
                  </a:rPr>
                  <a:t>Monte Carlo approximation: </a:t>
                </a:r>
                <a:r>
                  <a:rPr lang="en-US" sz="1800" b="0" dirty="0"/>
                  <a:t>approximate by samples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ore-KR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ore-KR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ore-KR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ore-KR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ore-KR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ore-KR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ore-KR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ore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ore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f>
                        <m:fPr>
                          <m:ctrlPr>
                            <a:rPr lang="en-US" altLang="ko-Kore-K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ore-K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ore-K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ore-K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ore-K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ore-KR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ko-Kore-K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ore-K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ore-K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ore-K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ore-K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ore-K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ore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ore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𝑎𝑗</m:t>
                                      </m:r>
                                      <m: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ore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ore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𝑎𝑗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ko-Kore-KR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ore-KR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ore-KR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ore-KR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ore-KR" sz="1600" b="0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ore-KR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b="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b="0" dirty="0"/>
                  <a:t>For the sequential case</a:t>
                </a:r>
                <a:endParaRPr lang="en-US" sz="1800" b="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ore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ore-KR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ko-Kore-KR" sz="1600" b="0" i="1" baseline="-250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ore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ore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b="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741" t="-1515" b="-27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021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17.6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Apprenticeship and Inverse </a:t>
            </a:r>
            <a:b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97432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dirty="0"/>
              <a:t>Problems with Supervised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E36C94E-1329-8641-6A1D-3BD6CF3D904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7836640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What’s wrong with supervised learning?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en-US" sz="2000" b="0" dirty="0">
                    <a:solidFill>
                      <a:srgbClr val="0000FF"/>
                    </a:solidFill>
                  </a:rPr>
                  <a:t>A supervised learning</a:t>
                </a:r>
                <a:r>
                  <a:rPr lang="en-US" sz="2000" b="0" dirty="0"/>
                  <a:t> agent learns by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passively</a:t>
                </a:r>
                <a:r>
                  <a:rPr lang="en-US" sz="2000" b="0" dirty="0"/>
                  <a:t> observing example input/output pairs provided by a “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teacher</a:t>
                </a:r>
                <a:r>
                  <a:rPr lang="en-US" sz="2000" b="0" dirty="0"/>
                  <a:t>”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en-US" sz="2000" b="0" dirty="0"/>
                  <a:t>Can we train the chess agent with supervised learning?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Data: examples of chess positions (each labeled with the correct move)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Available training data set for </a:t>
                </a:r>
                <a:r>
                  <a:rPr lang="en-US" b="0" dirty="0"/>
                  <a:t>winners: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The space of </a:t>
                </a:r>
                <a:r>
                  <a:rPr lang="en-US" dirty="0">
                    <a:solidFill>
                      <a:srgbClr val="C00000"/>
                    </a:solidFill>
                  </a:rPr>
                  <a:t>all possible</a:t>
                </a:r>
                <a:r>
                  <a:rPr lang="en-US" dirty="0"/>
                  <a:t> chess positions: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ore-KR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dirty="0">
                  <a:sym typeface="Wingdings" pitchFamily="2" charset="2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dirty="0">
                    <a:sym typeface="Wingdings" pitchFamily="2" charset="2"/>
                  </a:rPr>
                  <a:t> Chess </a:t>
                </a:r>
                <a:r>
                  <a:rPr lang="en-US" dirty="0">
                    <a:solidFill>
                      <a:srgbClr val="C00000"/>
                    </a:solidFill>
                    <a:sym typeface="Wingdings" pitchFamily="2" charset="2"/>
                  </a:rPr>
                  <a:t>cannot be solved</a:t>
                </a:r>
                <a:r>
                  <a:rPr lang="en-US" dirty="0">
                    <a:sym typeface="Wingdings" pitchFamily="2" charset="2"/>
                  </a:rPr>
                  <a:t> by </a:t>
                </a:r>
                <a:r>
                  <a:rPr lang="en-US" dirty="0">
                    <a:solidFill>
                      <a:srgbClr val="0000FF"/>
                    </a:solidFill>
                    <a:sym typeface="Wingdings" pitchFamily="2" charset="2"/>
                  </a:rPr>
                  <a:t>supervised learning</a:t>
                </a:r>
                <a:endParaRPr lang="en-US" b="0" dirty="0">
                  <a:solidFill>
                    <a:srgbClr val="0000FF"/>
                  </a:solidFill>
                </a:endParaRP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E36C94E-1329-8641-6A1D-3BD6CF3D90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7836640" cy="4176464"/>
              </a:xfrm>
              <a:blipFill>
                <a:blip r:embed="rId2"/>
                <a:stretch>
                  <a:fillRect l="-8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Outline of chess - Wikipedia">
            <a:extLst>
              <a:ext uri="{FF2B5EF4-FFF2-40B4-BE49-F238E27FC236}">
                <a16:creationId xmlns:a16="http://schemas.microsoft.com/office/drawing/2014/main" id="{ED27397F-403F-CD4A-5F3F-3488FAE2C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859782"/>
            <a:ext cx="2738249" cy="178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431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17.6 Apprenticeship and Inverse RL (1/2)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Apprenticeship learning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How to behave well given observations of </a:t>
            </a:r>
            <a:r>
              <a:rPr lang="en-US" sz="2000" b="0" dirty="0">
                <a:solidFill>
                  <a:srgbClr val="0000FF"/>
                </a:solidFill>
              </a:rPr>
              <a:t>expert behavior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We can apply supervised learning using state-action pairs to learn policy </a:t>
            </a:r>
            <a:br>
              <a:rPr lang="en-US" sz="2000" b="0" dirty="0"/>
            </a:br>
            <a:r>
              <a:rPr lang="en-US" sz="2000" b="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2000" b="0" dirty="0">
                <a:sym typeface="Wingdings" pitchFamily="2" charset="2"/>
              </a:rPr>
              <a:t> </a:t>
            </a:r>
            <a:r>
              <a:rPr lang="en-US" sz="2000" b="0" dirty="0">
                <a:solidFill>
                  <a:srgbClr val="0000FF"/>
                </a:solidFill>
                <a:sym typeface="Wingdings" pitchFamily="2" charset="2"/>
              </a:rPr>
              <a:t>Imitation learning</a:t>
            </a:r>
            <a:endParaRPr lang="en-US" sz="2000" b="0" dirty="0">
              <a:solidFill>
                <a:srgbClr val="0000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3E05EE-3BA4-AB1D-065D-3024C6F1D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192" y="2427734"/>
            <a:ext cx="4860032" cy="2236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72AA86-1676-6EAA-38A8-2127EB621F34}"/>
              </a:ext>
            </a:extLst>
          </p:cNvPr>
          <p:cNvSpPr txBox="1"/>
          <p:nvPr/>
        </p:nvSpPr>
        <p:spPr>
          <a:xfrm>
            <a:off x="1025606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&lt;</a:t>
            </a:r>
            <a:r>
              <a:rPr lang="ko-KR" alt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출처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Bojarski et al. ‘16, NVIDIA</a:t>
            </a:r>
            <a:endParaRPr 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4317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17.6 Apprenticeship and Inverse RL (2/2)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Inverse reinforcement learning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b="0" dirty="0">
                    <a:solidFill>
                      <a:srgbClr val="FF0000"/>
                    </a:solidFill>
                  </a:rPr>
                  <a:t>Learn rewards </a:t>
                </a:r>
                <a:r>
                  <a:rPr lang="en-US" sz="1600" b="0" dirty="0"/>
                  <a:t>by observing a policy, rather than </a:t>
                </a:r>
                <a:r>
                  <a:rPr lang="en-US" sz="1600" b="0" dirty="0">
                    <a:solidFill>
                      <a:srgbClr val="0000FF"/>
                    </a:solidFill>
                  </a:rPr>
                  <a:t>learning a policy </a:t>
                </a:r>
                <a:r>
                  <a:rPr lang="en-US" sz="1600" b="0" dirty="0"/>
                  <a:t>by observing rewards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b="0" dirty="0"/>
                  <a:t>How to find the </a:t>
                </a:r>
                <a:r>
                  <a:rPr lang="en-US" sz="1600" b="0" dirty="0">
                    <a:solidFill>
                      <a:srgbClr val="0000FF"/>
                    </a:solidFill>
                  </a:rPr>
                  <a:t>expert’s reward function</a:t>
                </a:r>
                <a:r>
                  <a:rPr lang="en-US" sz="1600" b="0" dirty="0"/>
                  <a:t>, given the expert’s actions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b="0" dirty="0">
                    <a:solidFill>
                      <a:srgbClr val="0000FF"/>
                    </a:solidFill>
                  </a:rPr>
                  <a:t>Feature matching </a:t>
                </a:r>
                <a:r>
                  <a:rPr lang="en-US" sz="1600" b="0" dirty="0"/>
                  <a:t>method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600" b="0" dirty="0"/>
                  <a:t>Assume the reward function as </a:t>
                </a:r>
                <a:r>
                  <a:rPr lang="en-US" sz="1600" b="0" dirty="0">
                    <a:solidFill>
                      <a:srgbClr val="0000FF"/>
                    </a:solidFill>
                  </a:rPr>
                  <a:t>a weighted linear combination</a:t>
                </a:r>
                <a:r>
                  <a:rPr lang="en-US" sz="1600" b="0" dirty="0"/>
                  <a:t> of features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ore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ore-K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ore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ore-K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ko-Kore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ore-KR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altLang="ko-Kore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ore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ore-KR" sz="1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US" sz="1600" b="1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600" b="0" dirty="0"/>
                  <a:t>Recall the utility function of executing a policy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b="0" dirty="0"/>
                  <a:t>. We can derive </a:t>
                </a:r>
                <a:r>
                  <a:rPr lang="en-US" sz="1600" b="0" dirty="0">
                    <a:solidFill>
                      <a:srgbClr val="C00000"/>
                    </a:solidFill>
                  </a:rPr>
                  <a:t>feature expectation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ore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ore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ko-Kore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/>
                  <a:t> (expected discounted value of the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ore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b="0" dirty="0"/>
                  <a:t>)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ore-KR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ore-KR" sz="15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ko-Kore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ore-KR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1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ore-KR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ore-KR" sz="15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ore-K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ore-KR" sz="1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ore-KR" sz="1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ore-KR" sz="15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ore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ore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ko-Kore-KR" sz="15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ko-Kore-KR" sz="1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ko-Kore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15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ore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ore-KR" sz="15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ore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altLang="ko-Kore-KR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ore-KR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ore-KR" sz="15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sz="15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ore-KR" sz="15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ore-KR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15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ore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ore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ko-Kore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ore-KR" sz="15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ore-KR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ore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ore-KR" sz="1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ore-KR" sz="15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ore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ore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ko-Kore-KR" sz="15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altLang="ko-Kore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ore-KR" sz="1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ore-KR" sz="15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ore-KR" sz="1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ore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ore-KR" sz="15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5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ore-KR" sz="15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ore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15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ore-KR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ore-KR" sz="15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ore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altLang="ko-Kore-KR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ore-KR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ore-KR" sz="15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sz="15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ore-KR" sz="15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ore-KR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15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ore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ore-KR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ko-Kore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altLang="ko-Kore-KR" sz="1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ore-KR" sz="15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ore-KR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ore-KR" sz="15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ore-KR" sz="15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ore-KR" sz="15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ore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ore-KR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ore-KR" sz="15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ore-K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ore-KR" sz="1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ore-KR" sz="1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ore-KR" sz="15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ore-KR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ore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ore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ore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ko-Kore-KR" sz="15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ko-Kore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5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ore-KR" sz="15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ore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ore-KR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15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ore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ore-KR" sz="15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ore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altLang="ko-Kore-KR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ore-KR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ore-KR" sz="15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ko-Kore-KR" sz="15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ore-KR" sz="15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ore-KR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sz="15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ore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ore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ko-Kore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ore-KR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ore-KR" sz="15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ore-KR" sz="15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ore-KR" sz="15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ore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ore-KR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ore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ko-Kore-KR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ore-KR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ore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ore-KR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ko-Kore-KR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ore-KR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ore-KR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ore-KR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altLang="ko-Kore-KR" sz="15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ore-KR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ko-Kore-KR" sz="15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00" b="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741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856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17.7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Applications of Reinforcement </a:t>
            </a:r>
            <a:b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Learning</a:t>
            </a:r>
          </a:p>
        </p:txBody>
      </p:sp>
    </p:spTree>
    <p:extLst>
      <p:ext uri="{BB962C8B-B14F-4D97-AF65-F5344CB8AC3E}">
        <p14:creationId xmlns:p14="http://schemas.microsoft.com/office/powerpoint/2010/main" val="869980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17.7 Applications of Reinforcement Learning (1/1)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Application of Reinforcement Learning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b="0" dirty="0"/>
              <a:t>Game playing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dirty="0"/>
              <a:t>Checker program written by Arthur Samuel (1959, 1967)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dirty="0"/>
              <a:t>TD-GAMMON (Backgammon) program by Gerry </a:t>
            </a:r>
            <a:r>
              <a:rPr lang="en-US" sz="1600" dirty="0" err="1"/>
              <a:t>Tesauro</a:t>
            </a:r>
            <a:r>
              <a:rPr lang="en-US" sz="1600" dirty="0"/>
              <a:t> (1992)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600" dirty="0"/>
              <a:t>AlphaGo program by Google DeepMind (2016)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US" sz="1800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ore-KR" sz="2000" b="0" dirty="0"/>
              <a:t>Robot control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ore-KR" sz="1600" dirty="0"/>
              <a:t>Cart-pole balancing problem by Michie and Chambers (1968)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ore-KR" sz="1600" dirty="0"/>
              <a:t>Helicopter flight using policy search by </a:t>
            </a:r>
            <a:r>
              <a:rPr lang="en-US" altLang="ko-Kore-KR" sz="1600" dirty="0" err="1"/>
              <a:t>Bagnell</a:t>
            </a:r>
            <a:r>
              <a:rPr lang="en-US" altLang="ko-Kore-KR" sz="1600" dirty="0"/>
              <a:t> et al. (2001)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ore-KR" sz="1600" dirty="0"/>
              <a:t>Deep RL for robotics and self-driving cars (2016~present)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US" sz="1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4F034E-EF42-FE9C-C825-C1F422B69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055" y="809940"/>
            <a:ext cx="2196872" cy="18332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D2B0C7-E398-1EA8-99A5-86FBCFDD2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55" y="3114196"/>
            <a:ext cx="2136702" cy="1257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037CE2-5768-3AC8-DC23-A2C94DF9F340}"/>
              </a:ext>
            </a:extLst>
          </p:cNvPr>
          <p:cNvSpPr txBox="1"/>
          <p:nvPr/>
        </p:nvSpPr>
        <p:spPr>
          <a:xfrm>
            <a:off x="7062958" y="2623472"/>
            <a:ext cx="1626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Cart-pole balancing</a:t>
            </a:r>
            <a:endParaRPr lang="en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EF242-2738-E71D-90A2-36200F424306}"/>
              </a:ext>
            </a:extLst>
          </p:cNvPr>
          <p:cNvSpPr txBox="1"/>
          <p:nvPr/>
        </p:nvSpPr>
        <p:spPr>
          <a:xfrm>
            <a:off x="7093043" y="4371950"/>
            <a:ext cx="1626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Helicopter flight</a:t>
            </a:r>
            <a:endParaRPr lang="en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EE05C-E9C3-A857-3799-70DD6A98111B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1940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0B35-58CB-0A4C-B493-04E9FE97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Summary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F7C75E8-ED29-DB4F-894D-473E4F77BB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9512" y="771550"/>
            <a:ext cx="8784976" cy="417646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ore-KR" sz="1500" b="0" dirty="0">
                <a:solidFill>
                  <a:srgbClr val="0000FF"/>
                </a:solidFill>
              </a:rPr>
              <a:t>Direct utility estimation</a:t>
            </a:r>
            <a:r>
              <a:rPr lang="en-US" altLang="ko-Kore-KR" sz="1500" b="0" dirty="0"/>
              <a:t> uses the total observed reward-to-go for a given state as direct evidence for learning its utility.</a:t>
            </a:r>
          </a:p>
          <a:p>
            <a:pPr>
              <a:lnSpc>
                <a:spcPct val="100000"/>
              </a:lnSpc>
            </a:pPr>
            <a:r>
              <a:rPr lang="en-US" altLang="ko-Kore-KR" sz="1500" b="0" dirty="0"/>
              <a:t>A </a:t>
            </a:r>
            <a:r>
              <a:rPr lang="en-US" altLang="ko-Kore-KR" sz="1500" b="0" dirty="0">
                <a:solidFill>
                  <a:srgbClr val="0000FF"/>
                </a:solidFill>
              </a:rPr>
              <a:t>model-based</a:t>
            </a:r>
            <a:r>
              <a:rPr lang="en-US" altLang="ko-Kore-KR" sz="1500" b="0" dirty="0"/>
              <a:t> reinforcement learning agent acquires a transition model for the environment and learns a utility function.</a:t>
            </a:r>
          </a:p>
          <a:p>
            <a:pPr>
              <a:lnSpc>
                <a:spcPct val="100000"/>
              </a:lnSpc>
            </a:pPr>
            <a:r>
              <a:rPr lang="en-US" altLang="ko-Kore-KR" sz="1500" b="0" dirty="0"/>
              <a:t>A </a:t>
            </a:r>
            <a:r>
              <a:rPr lang="en-US" altLang="ko-Kore-KR" sz="1500" b="0" dirty="0">
                <a:solidFill>
                  <a:srgbClr val="0000FF"/>
                </a:solidFill>
              </a:rPr>
              <a:t>model-free</a:t>
            </a:r>
            <a:r>
              <a:rPr lang="en-US" altLang="ko-Kore-KR" sz="1500" b="0" dirty="0"/>
              <a:t> reinforcement learning agent may learn an action-utility function or a policy</a:t>
            </a:r>
          </a:p>
          <a:p>
            <a:pPr>
              <a:lnSpc>
                <a:spcPct val="100000"/>
              </a:lnSpc>
            </a:pPr>
            <a:r>
              <a:rPr lang="en-US" altLang="ko-Kore-KR" sz="1500" b="0" dirty="0">
                <a:solidFill>
                  <a:srgbClr val="0000FF"/>
                </a:solidFill>
              </a:rPr>
              <a:t>Adaptive dynamic programming</a:t>
            </a:r>
            <a:r>
              <a:rPr lang="en-US" altLang="ko-Kore-KR" sz="1500" b="0" dirty="0"/>
              <a:t> (ADP) learns a model and a reward function from observations and then uses value or policy iteration to obtain the utilities or an optimal policy.</a:t>
            </a:r>
          </a:p>
          <a:p>
            <a:pPr>
              <a:lnSpc>
                <a:spcPct val="100000"/>
              </a:lnSpc>
            </a:pPr>
            <a:r>
              <a:rPr lang="en-US" altLang="ko-Kore-KR" sz="1500" b="0" dirty="0">
                <a:solidFill>
                  <a:srgbClr val="0000FF"/>
                </a:solidFill>
              </a:rPr>
              <a:t>Temporal difference</a:t>
            </a:r>
            <a:r>
              <a:rPr lang="en-US" altLang="ko-Kore-KR" sz="1500" b="0" dirty="0"/>
              <a:t> (TD) methods update utility estimates to match those of successor states.</a:t>
            </a:r>
          </a:p>
          <a:p>
            <a:pPr>
              <a:lnSpc>
                <a:spcPct val="100000"/>
              </a:lnSpc>
            </a:pPr>
            <a:r>
              <a:rPr lang="en-US" altLang="ko-Kore-KR" sz="1500" b="0" dirty="0">
                <a:solidFill>
                  <a:srgbClr val="0000FF"/>
                </a:solidFill>
              </a:rPr>
              <a:t>Action-utility functions</a:t>
            </a:r>
            <a:r>
              <a:rPr lang="en-US" altLang="ko-Kore-KR" sz="1500" b="0" dirty="0"/>
              <a:t> (Q-functions) can be learned by an ADP approach or a TD approach.</a:t>
            </a:r>
          </a:p>
          <a:p>
            <a:pPr>
              <a:lnSpc>
                <a:spcPct val="100000"/>
              </a:lnSpc>
            </a:pPr>
            <a:r>
              <a:rPr lang="en-US" altLang="ko-Kore-KR" sz="1500" b="0" dirty="0">
                <a:solidFill>
                  <a:srgbClr val="0000FF"/>
                </a:solidFill>
              </a:rPr>
              <a:t>Policy-search methods</a:t>
            </a:r>
            <a:r>
              <a:rPr lang="en-US" altLang="ko-Kore-KR" sz="1500" b="0" dirty="0"/>
              <a:t> operate directly on a representation of the policy, attempting to improve it based on observed performance.</a:t>
            </a:r>
          </a:p>
          <a:p>
            <a:pPr>
              <a:lnSpc>
                <a:spcPct val="100000"/>
              </a:lnSpc>
            </a:pPr>
            <a:r>
              <a:rPr lang="en-US" altLang="ko-Kore-KR" sz="1500" b="0" dirty="0">
                <a:solidFill>
                  <a:srgbClr val="0000FF"/>
                </a:solidFill>
              </a:rPr>
              <a:t>Apprenticeship learning</a:t>
            </a:r>
            <a:r>
              <a:rPr lang="en-US" altLang="ko-Kore-KR" sz="1500" b="0" dirty="0"/>
              <a:t> through observation of expert behavior can be an effective solution when a correct reward function is hard to specify.</a:t>
            </a:r>
          </a:p>
          <a:p>
            <a:pPr>
              <a:lnSpc>
                <a:spcPct val="100000"/>
              </a:lnSpc>
            </a:pPr>
            <a:r>
              <a:rPr lang="en-US" altLang="ko-Kore-KR" sz="1500" b="0" dirty="0">
                <a:solidFill>
                  <a:srgbClr val="0000FF"/>
                </a:solidFill>
              </a:rPr>
              <a:t>Imitation learning</a:t>
            </a:r>
            <a:r>
              <a:rPr lang="en-US" altLang="ko-Kore-KR" sz="1500" b="0" dirty="0"/>
              <a:t> formulates the problem as supervised learning of a policy from the expert’s state-action pairs.</a:t>
            </a:r>
          </a:p>
          <a:p>
            <a:pPr>
              <a:lnSpc>
                <a:spcPct val="100000"/>
              </a:lnSpc>
            </a:pPr>
            <a:r>
              <a:rPr lang="en-US" altLang="ko-Kore-KR" sz="1500" b="0" dirty="0">
                <a:solidFill>
                  <a:srgbClr val="0000FF"/>
                </a:solidFill>
              </a:rPr>
              <a:t>Inverse reinforcement learning</a:t>
            </a:r>
            <a:r>
              <a:rPr lang="en-US" altLang="ko-Kore-KR" sz="1500" b="0" dirty="0"/>
              <a:t> infers reward information from the expert’s behavior.</a:t>
            </a:r>
          </a:p>
        </p:txBody>
      </p:sp>
    </p:spTree>
    <p:extLst>
      <p:ext uri="{BB962C8B-B14F-4D97-AF65-F5344CB8AC3E}">
        <p14:creationId xmlns:p14="http://schemas.microsoft.com/office/powerpoint/2010/main" val="233162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dirty="0"/>
              <a:t>Reinforcement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7148565-64FC-BD94-3015-77B23CF4877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Reinforcement learning (RL)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en-US" sz="2000" b="0" dirty="0"/>
                  <a:t>An agent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interacts</a:t>
                </a:r>
                <a:r>
                  <a:rPr lang="en-US" sz="2000" b="0" dirty="0"/>
                  <a:t> with the world and periodically receives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rewards </a:t>
                </a:r>
                <a:r>
                  <a:rPr lang="en-US" sz="2000" b="0" dirty="0"/>
                  <a:t>(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reinforcements</a:t>
                </a:r>
                <a:r>
                  <a:rPr lang="en-US" sz="2000" b="0" dirty="0"/>
                  <a:t>) that reflect how well it is doing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600" dirty="0"/>
                  <a:t>For example, in case of chess, the reward is </a:t>
                </a:r>
                <a14:m>
                  <m:oMath xmlns:m="http://schemas.openxmlformats.org/officeDocument/2006/math">
                    <m:r>
                      <a:rPr lang="en-US" altLang="ko-Kore-KR" sz="1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/>
                  <a:t> for winning, </a:t>
                </a:r>
                <a14:m>
                  <m:oMath xmlns:m="http://schemas.openxmlformats.org/officeDocument/2006/math">
                    <m:r>
                      <a:rPr lang="en-US" altLang="ko-Kore-KR" sz="1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/>
                  <a:t> for losing,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ore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ore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600" dirty="0"/>
                  <a:t> for a draw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sz="1600" dirty="0"/>
                  <a:t>As long as we can provide the correct reward signal to the agent, </a:t>
                </a:r>
                <a:r>
                  <a:rPr lang="en-US" sz="1600" dirty="0">
                    <a:solidFill>
                      <a:srgbClr val="0000FF"/>
                    </a:solidFill>
                  </a:rPr>
                  <a:t>RL</a:t>
                </a:r>
                <a:r>
                  <a:rPr lang="en-US" sz="1600" dirty="0"/>
                  <a:t> provides a </a:t>
                </a:r>
                <a:r>
                  <a:rPr lang="en-US" sz="1600" dirty="0">
                    <a:solidFill>
                      <a:srgbClr val="0000FF"/>
                    </a:solidFill>
                  </a:rPr>
                  <a:t>very general way</a:t>
                </a:r>
                <a:r>
                  <a:rPr lang="en-US" sz="1600" dirty="0"/>
                  <a:t> to build AI systems (i.e. build </a:t>
                </a:r>
                <a:r>
                  <a:rPr lang="en-US" sz="1600" dirty="0">
                    <a:solidFill>
                      <a:srgbClr val="C00000"/>
                    </a:solidFill>
                  </a:rPr>
                  <a:t>right</a:t>
                </a:r>
                <a:r>
                  <a:rPr lang="en-US" sz="1600" dirty="0"/>
                  <a:t> reward function!)</a:t>
                </a:r>
                <a:endParaRPr lang="en-US" sz="1600" b="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en-US" sz="2000" b="0" dirty="0"/>
                  <a:t>Deep Reinforcement Learning (Deep Learning + RL) Applications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7148565-64FC-BD94-3015-77B23CF48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6" descr="arXiv:1312.5602v1 [cs.LG] 19 Dec 2013">
            <a:extLst>
              <a:ext uri="{FF2B5EF4-FFF2-40B4-BE49-F238E27FC236}">
                <a16:creationId xmlns:a16="http://schemas.microsoft.com/office/drawing/2014/main" id="{C29985B4-2932-932D-81AE-A5FB7DC33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935" y="3291829"/>
            <a:ext cx="1019022" cy="148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Google AI Blog: Multi-Task Robotic Reinforcement Learning at Scale">
            <a:extLst>
              <a:ext uri="{FF2B5EF4-FFF2-40B4-BE49-F238E27FC236}">
                <a16:creationId xmlns:a16="http://schemas.microsoft.com/office/drawing/2014/main" id="{885917A2-0735-C1AA-7280-1243B27B3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967" y="3291828"/>
            <a:ext cx="1982412" cy="148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luribus: Facebook heralds its 'superhuman' poker-playing AI - BBC News">
            <a:extLst>
              <a:ext uri="{FF2B5EF4-FFF2-40B4-BE49-F238E27FC236}">
                <a16:creationId xmlns:a16="http://schemas.microsoft.com/office/drawing/2014/main" id="{5354BEC2-90F6-59AC-FE17-9116C4EBA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93" y="3278641"/>
            <a:ext cx="2363463" cy="149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DC79FC-DD6F-DE98-84C8-AC9EEAF66530}"/>
              </a:ext>
            </a:extLst>
          </p:cNvPr>
          <p:cNvSpPr txBox="1"/>
          <p:nvPr/>
        </p:nvSpPr>
        <p:spPr>
          <a:xfrm>
            <a:off x="734071" y="4801205"/>
            <a:ext cx="2452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latin typeface="Times New Roman" panose="02020603050405020304" pitchFamily="18" charset="0"/>
                <a:ea typeface="HY견고딕" pitchFamily="18" charset="-127"/>
                <a:cs typeface="Times New Roman" panose="02020603050405020304" pitchFamily="18" charset="0"/>
              </a:rPr>
              <a:t>Deep Q-learning (</a:t>
            </a:r>
            <a:r>
              <a:rPr kumimoji="1" lang="en-US" altLang="ko-Kore-KR" sz="1200" dirty="0" err="1">
                <a:latin typeface="Times New Roman" panose="02020603050405020304" pitchFamily="18" charset="0"/>
                <a:ea typeface="HY견고딕" pitchFamily="18" charset="-127"/>
                <a:cs typeface="Times New Roman" panose="02020603050405020304" pitchFamily="18" charset="0"/>
              </a:rPr>
              <a:t>Mnih</a:t>
            </a:r>
            <a:r>
              <a:rPr kumimoji="1" lang="en-US" altLang="ko-Kore-KR" sz="1200" dirty="0">
                <a:latin typeface="Times New Roman" panose="02020603050405020304" pitchFamily="18" charset="0"/>
                <a:ea typeface="HY견고딕" pitchFamily="18" charset="-127"/>
                <a:cs typeface="Times New Roman" panose="02020603050405020304" pitchFamily="18" charset="0"/>
              </a:rPr>
              <a:t> et al., 2013)</a:t>
            </a:r>
            <a:endParaRPr kumimoji="1" lang="ko-Kore-KR" altLang="en-US" sz="1200" dirty="0">
              <a:latin typeface="Times New Roman" panose="02020603050405020304" pitchFamily="18" charset="0"/>
              <a:ea typeface="HY견고딕" pitchFamily="18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0AC95-2E3C-1DE2-4D4B-960800BA7488}"/>
              </a:ext>
            </a:extLst>
          </p:cNvPr>
          <p:cNvSpPr txBox="1"/>
          <p:nvPr/>
        </p:nvSpPr>
        <p:spPr>
          <a:xfrm>
            <a:off x="3131841" y="4803998"/>
            <a:ext cx="3020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latin typeface="Times New Roman" panose="02020603050405020304" pitchFamily="18" charset="0"/>
                <a:ea typeface="HY견고딕" pitchFamily="18" charset="-127"/>
                <a:cs typeface="Times New Roman" panose="02020603050405020304" pitchFamily="18" charset="0"/>
              </a:rPr>
              <a:t>Multi-task Robotic RL (</a:t>
            </a:r>
            <a:r>
              <a:rPr kumimoji="1" lang="en-US" altLang="ko-Kore-KR" sz="1200" dirty="0" err="1">
                <a:latin typeface="Times New Roman" panose="02020603050405020304" pitchFamily="18" charset="0"/>
                <a:ea typeface="HY견고딕" pitchFamily="18" charset="-127"/>
                <a:cs typeface="Times New Roman" panose="02020603050405020304" pitchFamily="18" charset="0"/>
              </a:rPr>
              <a:t>Chebotar</a:t>
            </a:r>
            <a:r>
              <a:rPr kumimoji="1" lang="en-US" altLang="ko-Kore-KR" sz="1200" dirty="0">
                <a:latin typeface="Times New Roman" panose="02020603050405020304" pitchFamily="18" charset="0"/>
                <a:ea typeface="HY견고딕" pitchFamily="18" charset="-127"/>
                <a:cs typeface="Times New Roman" panose="02020603050405020304" pitchFamily="18" charset="0"/>
              </a:rPr>
              <a:t> et al., 2021)</a:t>
            </a:r>
            <a:endParaRPr kumimoji="1" lang="ko-Kore-KR" altLang="en-US" sz="1200" dirty="0">
              <a:latin typeface="Times New Roman" panose="02020603050405020304" pitchFamily="18" charset="0"/>
              <a:ea typeface="HY견고딕" pitchFamily="18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AF2AA9-7D86-3D33-F3C2-203A57B032AE}"/>
              </a:ext>
            </a:extLst>
          </p:cNvPr>
          <p:cNvSpPr txBox="1"/>
          <p:nvPr/>
        </p:nvSpPr>
        <p:spPr>
          <a:xfrm>
            <a:off x="6037193" y="4802799"/>
            <a:ext cx="2363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latin typeface="Times New Roman" panose="02020603050405020304" pitchFamily="18" charset="0"/>
                <a:ea typeface="HY견고딕" pitchFamily="18" charset="-127"/>
                <a:cs typeface="Times New Roman" panose="02020603050405020304" pitchFamily="18" charset="0"/>
              </a:rPr>
              <a:t>Poker AI (Brown et al., 2017)</a:t>
            </a:r>
            <a:endParaRPr kumimoji="1" lang="ko-Kore-KR" altLang="en-US" sz="1200" dirty="0">
              <a:latin typeface="Times New Roman" panose="02020603050405020304" pitchFamily="18" charset="0"/>
              <a:ea typeface="HY견고딕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060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dirty="0"/>
              <a:t>Lecture 17 Reinforcement Learning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148565-64FC-BD94-3015-77B23CF4877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Reinforcement Learning</a:t>
            </a:r>
          </a:p>
          <a:p>
            <a:pPr>
              <a:lnSpc>
                <a:spcPts val="2600"/>
              </a:lnSpc>
              <a:buFont typeface="Wingdings" pitchFamily="2" charset="2"/>
              <a:buChar char="q"/>
            </a:pPr>
            <a:r>
              <a:rPr lang="en-US" sz="2000" b="0" dirty="0"/>
              <a:t>Model-based </a:t>
            </a:r>
            <a:r>
              <a:rPr lang="en-US" sz="2000" b="0" dirty="0">
                <a:solidFill>
                  <a:srgbClr val="C00000"/>
                </a:solidFill>
              </a:rPr>
              <a:t>vs.</a:t>
            </a:r>
            <a:r>
              <a:rPr lang="en-US" sz="2000" b="0" dirty="0"/>
              <a:t> Model-free</a:t>
            </a:r>
          </a:p>
          <a:p>
            <a:pPr>
              <a:lnSpc>
                <a:spcPts val="2600"/>
              </a:lnSpc>
              <a:buFont typeface="Wingdings" pitchFamily="2" charset="2"/>
              <a:buChar char="q"/>
            </a:pPr>
            <a:r>
              <a:rPr lang="en-US" altLang="ko-Kore-KR" sz="2000" b="0" dirty="0"/>
              <a:t>Passive learning agent </a:t>
            </a:r>
            <a:r>
              <a:rPr lang="en-US" altLang="ko-Kore-KR" sz="2000" b="0" dirty="0">
                <a:solidFill>
                  <a:srgbClr val="C00000"/>
                </a:solidFill>
              </a:rPr>
              <a:t>vs.</a:t>
            </a:r>
            <a:r>
              <a:rPr lang="en-US" altLang="ko-Kore-KR" sz="2000" b="0" dirty="0"/>
              <a:t> Active learning agent </a:t>
            </a:r>
          </a:p>
          <a:p>
            <a:pPr>
              <a:lnSpc>
                <a:spcPts val="2600"/>
              </a:lnSpc>
              <a:buFont typeface="Wingdings" pitchFamily="2" charset="2"/>
              <a:buChar char="q"/>
            </a:pPr>
            <a:r>
              <a:rPr lang="en-US" altLang="ko-Kore-KR" sz="2000" b="0" dirty="0"/>
              <a:t>Exploration </a:t>
            </a:r>
            <a:r>
              <a:rPr lang="en-US" altLang="ko-Kore-KR" sz="2000" b="0" dirty="0">
                <a:solidFill>
                  <a:srgbClr val="C00000"/>
                </a:solidFill>
              </a:rPr>
              <a:t>vs.</a:t>
            </a:r>
            <a:r>
              <a:rPr lang="en-US" altLang="ko-Kore-KR" sz="2000" b="0" dirty="0"/>
              <a:t> Safe exploration </a:t>
            </a:r>
          </a:p>
          <a:p>
            <a:pPr lvl="1">
              <a:lnSpc>
                <a:spcPts val="2600"/>
              </a:lnSpc>
              <a:buFont typeface="Wingdings" pitchFamily="2" charset="2"/>
              <a:buChar char="§"/>
            </a:pPr>
            <a:r>
              <a:rPr lang="en-US" altLang="ko-Kore-KR" sz="1800" dirty="0">
                <a:solidFill>
                  <a:srgbClr val="0000FF"/>
                </a:solidFill>
              </a:rPr>
              <a:t>Exploration, Exploitation, Bayesian RL</a:t>
            </a:r>
          </a:p>
          <a:p>
            <a:pPr>
              <a:lnSpc>
                <a:spcPts val="2600"/>
              </a:lnSpc>
              <a:buFont typeface="Wingdings" pitchFamily="2" charset="2"/>
              <a:buChar char="q"/>
            </a:pPr>
            <a:r>
              <a:rPr lang="en-US" altLang="ko-Kore-KR" sz="2000" b="0" dirty="0"/>
              <a:t>Generalization in Reinforcement Learning </a:t>
            </a:r>
          </a:p>
          <a:p>
            <a:pPr lvl="1">
              <a:lnSpc>
                <a:spcPts val="2600"/>
              </a:lnSpc>
              <a:buFont typeface="Wingdings" pitchFamily="2" charset="2"/>
              <a:buChar char="§"/>
            </a:pPr>
            <a:r>
              <a:rPr lang="en-US" altLang="ko-Kore-KR" sz="1800" dirty="0">
                <a:solidFill>
                  <a:srgbClr val="0000FF"/>
                </a:solidFill>
              </a:rPr>
              <a:t>Function approximation, Deep RL, Reward shaping, Hierarchical RL</a:t>
            </a:r>
          </a:p>
          <a:p>
            <a:pPr>
              <a:lnSpc>
                <a:spcPts val="2600"/>
              </a:lnSpc>
              <a:buFont typeface="Wingdings" pitchFamily="2" charset="2"/>
              <a:buChar char="q"/>
            </a:pPr>
            <a:r>
              <a:rPr lang="en-US" altLang="ko-Kore-KR" sz="2000" b="0" dirty="0"/>
              <a:t>Apprenticeship</a:t>
            </a:r>
            <a:r>
              <a:rPr lang="en-US" altLang="ko-Kore-KR" sz="2000" dirty="0"/>
              <a:t> </a:t>
            </a:r>
            <a:r>
              <a:rPr lang="en-US" altLang="ko-Kore-KR" sz="2000" b="0" dirty="0"/>
              <a:t>Learning </a:t>
            </a:r>
          </a:p>
          <a:p>
            <a:pPr lvl="1">
              <a:lnSpc>
                <a:spcPts val="2600"/>
              </a:lnSpc>
              <a:buFont typeface="Wingdings" pitchFamily="2" charset="2"/>
              <a:buChar char="§"/>
            </a:pPr>
            <a:r>
              <a:rPr lang="en-US" altLang="ko-Kore-KR" sz="1800" dirty="0">
                <a:solidFill>
                  <a:srgbClr val="0000FF"/>
                </a:solidFill>
              </a:rPr>
              <a:t>Imitation learning, Inverse reinforcement learning</a:t>
            </a:r>
          </a:p>
          <a:p>
            <a:pPr lvl="1">
              <a:lnSpc>
                <a:spcPts val="2600"/>
              </a:lnSpc>
              <a:buFont typeface="Wingdings" pitchFamily="2" charset="2"/>
              <a:buChar char="§"/>
            </a:pPr>
            <a:endParaRPr lang="en-US" altLang="ko-Kore-KR" sz="1600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US" altLang="ko-Kore-KR" sz="1800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US" altLang="ko-Kore-KR" sz="1800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US" altLang="ko-Kore-KR" sz="1800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963710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0F65-B028-49CF-8C45-508DDA98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나눔바른고딕" panose="020B0603020101020101" pitchFamily="34" charset="-127"/>
              </a:rPr>
              <a:t>Outline (Lecture </a:t>
            </a:r>
            <a:r>
              <a:rPr lang="en-US" altLang="ko-KR" dirty="0">
                <a:ea typeface="나눔바른고딕" panose="020B0603020101020101" pitchFamily="34" charset="-127"/>
              </a:rPr>
              <a:t>17</a:t>
            </a:r>
            <a:r>
              <a:rPr lang="en-US" dirty="0">
                <a:ea typeface="나눔바른고딕" panose="020B0603020101020101" pitchFamily="34" charset="-127"/>
              </a:rPr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127155-DECC-A747-A1BF-1FFA5B1F36E8}"/>
              </a:ext>
            </a:extLst>
          </p:cNvPr>
          <p:cNvGrpSpPr/>
          <p:nvPr/>
        </p:nvGrpSpPr>
        <p:grpSpPr>
          <a:xfrm>
            <a:off x="1079612" y="915566"/>
            <a:ext cx="6984776" cy="3730317"/>
            <a:chOff x="467544" y="915566"/>
            <a:chExt cx="6984776" cy="37303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9C16D4-211F-4157-B9DF-E7450882600C}"/>
                </a:ext>
              </a:extLst>
            </p:cNvPr>
            <p:cNvSpPr/>
            <p:nvPr/>
          </p:nvSpPr>
          <p:spPr>
            <a:xfrm>
              <a:off x="467544" y="915566"/>
              <a:ext cx="6696744" cy="3730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tabLst>
                  <a:tab pos="1440000" algn="r"/>
                </a:tabLst>
              </a:pPr>
              <a:r>
                <a:rPr kumimoji="1" lang="en-US" altLang="ko-KR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17.1 Learning from Rewards ……….……….……….………..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tabLst>
                  <a:tab pos="1440000" algn="r"/>
                </a:tabLst>
              </a:pPr>
              <a:r>
                <a:rPr kumimoji="1" lang="en-US" altLang="ko-KR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17.2 Passive Reinforcement Learning …………………………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tabLst>
                  <a:tab pos="1440000" algn="r"/>
                </a:tabLst>
              </a:pPr>
              <a:r>
                <a:rPr kumimoji="1" lang="en-US" altLang="ko-KR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17.3 Active Reinforcement Learning ………….………….…...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tabLst>
                  <a:tab pos="1440000" algn="r"/>
                </a:tabLst>
              </a:pPr>
              <a:r>
                <a:rPr kumimoji="1" lang="en-US" altLang="ko-KR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17.4 Generalization in Reinforcement Learning ……….……...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tabLst>
                  <a:tab pos="1440000" algn="r"/>
                </a:tabLst>
              </a:pPr>
              <a:r>
                <a:rPr kumimoji="1" lang="en-US" altLang="ko-KR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17.5 Policy Search …………….……..…….………..……..….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tabLst>
                  <a:tab pos="1440000" algn="r"/>
                </a:tabLst>
              </a:pPr>
              <a:r>
                <a:rPr kumimoji="1" lang="en-US" altLang="ko-KR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17.6 Apprenticeship and Inverse Reinforcement Learning ……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tabLst>
                  <a:tab pos="1440000" algn="r"/>
                </a:tabLst>
              </a:pPr>
              <a:r>
                <a:rPr kumimoji="1" lang="en-US" altLang="ko-KR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17.7 Applications of Reinforcement Learning ……………..….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tabLst>
                  <a:tab pos="1440000" algn="r"/>
                </a:tabLst>
              </a:pPr>
              <a:r>
                <a:rPr kumimoji="1" lang="en-US" altLang="ko-KR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Summary ……………….………………………….…….……..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9A2E3A-88F9-4395-99C6-723BB4F0F864}"/>
                </a:ext>
              </a:extLst>
            </p:cNvPr>
            <p:cNvSpPr txBox="1"/>
            <p:nvPr/>
          </p:nvSpPr>
          <p:spPr>
            <a:xfrm>
              <a:off x="6876256" y="915566"/>
              <a:ext cx="576064" cy="373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20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7</a:t>
              </a:r>
            </a:p>
            <a:p>
              <a:pPr algn="r">
                <a:lnSpc>
                  <a:spcPct val="150000"/>
                </a:lnSpc>
              </a:pPr>
              <a:r>
                <a:rPr lang="en-US" sz="20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12</a:t>
              </a:r>
            </a:p>
            <a:p>
              <a:pPr algn="r">
                <a:lnSpc>
                  <a:spcPct val="150000"/>
                </a:lnSpc>
              </a:pPr>
              <a:r>
                <a:rPr lang="en-US" sz="20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19</a:t>
              </a:r>
            </a:p>
            <a:p>
              <a:pPr algn="r">
                <a:lnSpc>
                  <a:spcPct val="150000"/>
                </a:lnSpc>
              </a:pPr>
              <a:r>
                <a:rPr lang="en-US" sz="20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28</a:t>
              </a:r>
            </a:p>
            <a:p>
              <a:pPr algn="r">
                <a:lnSpc>
                  <a:spcPct val="150000"/>
                </a:lnSpc>
              </a:pPr>
              <a:r>
                <a:rPr lang="en-US" sz="20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35</a:t>
              </a:r>
            </a:p>
            <a:p>
              <a:pPr algn="r">
                <a:lnSpc>
                  <a:spcPct val="150000"/>
                </a:lnSpc>
              </a:pPr>
              <a:r>
                <a:rPr lang="en-US" sz="20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38</a:t>
              </a:r>
            </a:p>
            <a:p>
              <a:pPr algn="r">
                <a:lnSpc>
                  <a:spcPct val="150000"/>
                </a:lnSpc>
              </a:pPr>
              <a:r>
                <a:rPr lang="en-US" sz="20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41</a:t>
              </a:r>
            </a:p>
            <a:p>
              <a:pPr algn="r">
                <a:lnSpc>
                  <a:spcPct val="150000"/>
                </a:lnSpc>
              </a:pPr>
              <a:r>
                <a:rPr lang="en-US" sz="200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43</a:t>
              </a:r>
              <a:endParaRPr lang="en-US" sz="20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719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6552728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17.1 Learning from Rewards</a:t>
            </a:r>
          </a:p>
        </p:txBody>
      </p:sp>
    </p:spTree>
    <p:extLst>
      <p:ext uri="{BB962C8B-B14F-4D97-AF65-F5344CB8AC3E}">
        <p14:creationId xmlns:p14="http://schemas.microsoft.com/office/powerpoint/2010/main" val="2950856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r>
              <a:rPr lang="en-US" dirty="0"/>
              <a:t>.</a:t>
            </a:r>
            <a:r>
              <a:rPr lang="en-US" altLang="ko-KR" dirty="0"/>
              <a:t>1</a:t>
            </a:r>
            <a:r>
              <a:rPr lang="en-US" dirty="0"/>
              <a:t> Learning from Rewards (1</a:t>
            </a:r>
            <a:r>
              <a:rPr lang="en-US" altLang="ko-KR" dirty="0"/>
              <a:t>/4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What’s wrong with Supervised Learning (SL)?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With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supervised learning</a:t>
                </a:r>
                <a:r>
                  <a:rPr lang="en-US" sz="2000" b="0" dirty="0"/>
                  <a:t>, an agent learns by passively observing example input/output pairs provided by a “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teacher</a:t>
                </a:r>
                <a:r>
                  <a:rPr lang="en-US" sz="2000" b="0" dirty="0"/>
                  <a:t>”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sz="2000" b="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2000" b="0" dirty="0"/>
                  <a:t>Can we train the chess agent with supervised learning?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Data: examples of chess positions (each labeled with the correct move)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F</a:t>
                </a:r>
                <a:r>
                  <a:rPr lang="en-US" b="0" dirty="0"/>
                  <a:t>ew examples of winner: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/>
                  <a:t>The space of </a:t>
                </a:r>
                <a:r>
                  <a:rPr lang="en-US" dirty="0">
                    <a:solidFill>
                      <a:srgbClr val="C00000"/>
                    </a:solidFill>
                  </a:rPr>
                  <a:t>all possible</a:t>
                </a:r>
                <a:r>
                  <a:rPr lang="en-US" dirty="0"/>
                  <a:t> chess positions: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ore-KR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dirty="0">
                  <a:sym typeface="Wingdings" pitchFamily="2" charset="2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dirty="0">
                    <a:sym typeface="Wingdings" pitchFamily="2" charset="2"/>
                  </a:rPr>
                  <a:t> Chess </a:t>
                </a:r>
                <a:r>
                  <a:rPr lang="en-US" dirty="0">
                    <a:solidFill>
                      <a:srgbClr val="C00000"/>
                    </a:solidFill>
                    <a:sym typeface="Wingdings" pitchFamily="2" charset="2"/>
                  </a:rPr>
                  <a:t>cannot be solved</a:t>
                </a:r>
                <a:r>
                  <a:rPr lang="en-US" dirty="0">
                    <a:sym typeface="Wingdings" pitchFamily="2" charset="2"/>
                  </a:rPr>
                  <a:t> by </a:t>
                </a:r>
                <a:r>
                  <a:rPr lang="en-US" dirty="0">
                    <a:solidFill>
                      <a:srgbClr val="0000FF"/>
                    </a:solidFill>
                    <a:sym typeface="Wingdings" pitchFamily="2" charset="2"/>
                  </a:rPr>
                  <a:t>supervised learning</a:t>
                </a:r>
                <a:endParaRPr lang="en-US" b="0" dirty="0">
                  <a:solidFill>
                    <a:srgbClr val="0000FF"/>
                  </a:solidFill>
                </a:endParaRP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8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Outline of chess - Wikipedia">
            <a:extLst>
              <a:ext uri="{FF2B5EF4-FFF2-40B4-BE49-F238E27FC236}">
                <a16:creationId xmlns:a16="http://schemas.microsoft.com/office/drawing/2014/main" id="{23179B48-4EBE-3FF5-84B3-87A87ABF9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477" y="3147814"/>
            <a:ext cx="2378109" cy="154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363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 w="38100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/>
        </a:defPPr>
      </a:lstStyle>
    </a:spDef>
    <a:txDef>
      <a:spPr>
        <a:noFill/>
      </a:spPr>
      <a:bodyPr wrap="square" rtlCol="0">
        <a:spAutoFit/>
      </a:bodyPr>
      <a:lstStyle>
        <a:defPPr>
          <a:defRPr sz="2400" dirty="0" smtClean="0">
            <a:solidFill>
              <a:srgbClr val="55111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HY견고딕" pitchFamily="18" charset="-127"/>
            <a:ea typeface="HY견고딕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25626</TotalTime>
  <Words>3102</Words>
  <Application>Microsoft Macintosh PowerPoint</Application>
  <PresentationFormat>화면 슬라이드 쇼(16:9)</PresentationFormat>
  <Paragraphs>333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HY견고딕</vt:lpstr>
      <vt:lpstr>나눔바른고딕</vt:lpstr>
      <vt:lpstr>맑은 고딕</vt:lpstr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Introduction: Reinforcement Learning</vt:lpstr>
      <vt:lpstr>Problems with Supervised Learning</vt:lpstr>
      <vt:lpstr>Reinforcement Learning</vt:lpstr>
      <vt:lpstr>Lecture 17 Reinforcement Learning</vt:lpstr>
      <vt:lpstr>Outline (Lecture 17)</vt:lpstr>
      <vt:lpstr>PowerPoint 프레젠테이션</vt:lpstr>
      <vt:lpstr>17.1 Learning from Rewards (1/4)</vt:lpstr>
      <vt:lpstr>17.1 Learning from Rewards (2/4)</vt:lpstr>
      <vt:lpstr>17.1 Learning from Rewards (3/4)</vt:lpstr>
      <vt:lpstr>17.1 Learning from Rewards (4/4)</vt:lpstr>
      <vt:lpstr>PowerPoint 프레젠테이션</vt:lpstr>
      <vt:lpstr>17.2 Passive Reinforcement Learning (1/6)</vt:lpstr>
      <vt:lpstr>17.2 Passive Reinforcement Learning (2/6)</vt:lpstr>
      <vt:lpstr>17.2 Passive Reinforcement Learning (3/6)</vt:lpstr>
      <vt:lpstr>17.2 Passive Reinforcement Learning (4/6)</vt:lpstr>
      <vt:lpstr>17.2 Passive Reinforcement Learning (5/6)</vt:lpstr>
      <vt:lpstr>17.2 Passive Reinforcement Learning (6/6)</vt:lpstr>
      <vt:lpstr>PowerPoint 프레젠테이션</vt:lpstr>
      <vt:lpstr>17.3 Active Reinforcement Learning (1/8)</vt:lpstr>
      <vt:lpstr>17.3 Active Reinforcement Learning (2/8)</vt:lpstr>
      <vt:lpstr>17.3 Active Reinforcement Learning (3/8)</vt:lpstr>
      <vt:lpstr>17.3 Active Reinforcement Learning (4/8)</vt:lpstr>
      <vt:lpstr>17.3 Active Reinforcement Learning (5/8)</vt:lpstr>
      <vt:lpstr>17.3 Active Reinforcement Learning (6/8)</vt:lpstr>
      <vt:lpstr>17.3 Active Reinforcement Learning (7/8)</vt:lpstr>
      <vt:lpstr>17.3 Active Reinforcement Learning (8/8)</vt:lpstr>
      <vt:lpstr>PowerPoint 프레젠테이션</vt:lpstr>
      <vt:lpstr>17.4 Generalization in Reinforcement Learning (1/6)</vt:lpstr>
      <vt:lpstr>17.4 Generalization in Reinforcement Learning (2/6)</vt:lpstr>
      <vt:lpstr>17.4 Generalization in Reinforcement Learning (3/6)</vt:lpstr>
      <vt:lpstr>17.4 Generalization in Reinforcement Learning (4/6)</vt:lpstr>
      <vt:lpstr>17.4 Generalization in Reinforcement Learning (5/6)</vt:lpstr>
      <vt:lpstr>17.4 Generalization in Reinforcement Learning (6/6)</vt:lpstr>
      <vt:lpstr>PowerPoint 프레젠테이션</vt:lpstr>
      <vt:lpstr>17.5 Policy Search (1/2)</vt:lpstr>
      <vt:lpstr>17.5 Policy Search (2/2)</vt:lpstr>
      <vt:lpstr>PowerPoint 프레젠테이션</vt:lpstr>
      <vt:lpstr>17.6 Apprenticeship and Inverse RL (1/2)</vt:lpstr>
      <vt:lpstr>17.6 Apprenticeship and Inverse RL (2/2)</vt:lpstr>
      <vt:lpstr>PowerPoint 프레젠테이션</vt:lpstr>
      <vt:lpstr>17.7 Applications of Reinforcement Learning (1/1)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EURI</dc:creator>
  <cp:lastModifiedBy>Microsoft Office User</cp:lastModifiedBy>
  <cp:revision>2618</cp:revision>
  <cp:lastPrinted>2015-05-26T08:02:34Z</cp:lastPrinted>
  <dcterms:created xsi:type="dcterms:W3CDTF">2012-06-20T06:21:11Z</dcterms:created>
  <dcterms:modified xsi:type="dcterms:W3CDTF">2022-06-06T07:22:42Z</dcterms:modified>
</cp:coreProperties>
</file>